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424" r:id="rId3"/>
    <p:sldId id="439" r:id="rId4"/>
    <p:sldId id="574" r:id="rId5"/>
    <p:sldId id="606" r:id="rId6"/>
    <p:sldId id="645" r:id="rId7"/>
    <p:sldId id="646" r:id="rId8"/>
    <p:sldId id="647" r:id="rId9"/>
    <p:sldId id="607" r:id="rId10"/>
    <p:sldId id="643" r:id="rId11"/>
    <p:sldId id="608" r:id="rId12"/>
    <p:sldId id="612" r:id="rId13"/>
    <p:sldId id="648" r:id="rId14"/>
    <p:sldId id="613" r:id="rId15"/>
    <p:sldId id="620" r:id="rId16"/>
    <p:sldId id="621" r:id="rId17"/>
    <p:sldId id="622" r:id="rId18"/>
    <p:sldId id="653" r:id="rId19"/>
    <p:sldId id="623" r:id="rId20"/>
    <p:sldId id="624" r:id="rId21"/>
    <p:sldId id="625" r:id="rId22"/>
    <p:sldId id="626" r:id="rId23"/>
    <p:sldId id="627" r:id="rId24"/>
    <p:sldId id="631" r:id="rId25"/>
    <p:sldId id="644" r:id="rId26"/>
    <p:sldId id="547" r:id="rId27"/>
    <p:sldId id="470" r:id="rId28"/>
    <p:sldId id="475" r:id="rId29"/>
    <p:sldId id="476" r:id="rId30"/>
    <p:sldId id="656" r:id="rId31"/>
    <p:sldId id="479" r:id="rId32"/>
    <p:sldId id="498" r:id="rId33"/>
    <p:sldId id="573" r:id="rId34"/>
    <p:sldId id="537" r:id="rId35"/>
    <p:sldId id="567" r:id="rId36"/>
    <p:sldId id="657" r:id="rId37"/>
    <p:sldId id="571" r:id="rId38"/>
    <p:sldId id="655" r:id="rId39"/>
    <p:sldId id="490" r:id="rId40"/>
    <p:sldId id="491" r:id="rId41"/>
    <p:sldId id="578" r:id="rId42"/>
    <p:sldId id="542" r:id="rId43"/>
  </p:sldIdLst>
  <p:sldSz cx="9144000" cy="6858000" type="screen4x3"/>
  <p:notesSz cx="6888163" cy="100187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>
    <p:extLst/>
  </p:cmAuthor>
  <p:cmAuthor id="4" name="E. Wesoła" initials="EW" lastIdx="13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0" autoAdjust="0"/>
    <p:restoredTop sz="94660"/>
  </p:normalViewPr>
  <p:slideViewPr>
    <p:cSldViewPr>
      <p:cViewPr varScale="1">
        <p:scale>
          <a:sx n="106" d="100"/>
          <a:sy n="106" d="100"/>
        </p:scale>
        <p:origin x="1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06.11.2018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06.11.2018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pPr lvl="0"/>
            <a:endParaRPr lang="pl-PL" noProof="0" dirty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03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060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586CD-F6B1-4BDC-AEDA-A27618093E73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138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4A9C37-8D5B-4EC4-A895-2C1FDB671AB8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8411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4A9C37-8D5B-4EC4-A895-2C1FDB671AB8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452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95B4-DADF-4F1A-BD54-B79D42C8A439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1E7D-C5E7-45FD-8049-C537F1945D39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1E2C-6A41-450B-A811-FDEA22501A99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3619-4C8C-466D-9E4F-15EC7C76E28D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D9AC-C101-4C69-A159-509FC5CEC998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2122-739F-4432-8953-4853B116E549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07C-7290-4B7D-A526-3CB4A84AEDBA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EA04-D67A-45C7-AA60-28659766FD64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217C-20C0-4383-88AA-D4BB31CAFDC5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5397-C9F1-4A41-9CE2-38D5C2BF5FDB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429C-4EED-4223-BDFB-07B1F90EE7AA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AD72-2CC5-4252-A2C7-0DD877694267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BA5D-8455-45F1-95DA-CB3A9491EEAB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686D-A3A8-4D11-97F3-511A256C7F6A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2B8F-D545-47A9-9FD6-D2FF7F16F7DA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A209-99CD-4C36-ACBA-506FB8343F39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8286-6396-444F-A15E-D74BF46B4B24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A952E-ACDD-4FEB-A63E-478D690914A4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1CD3-6BCE-402C-B053-C7CE7E073875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B24F-EBCE-4E5F-B0B9-D951E9B049D5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E26C-D3D4-4E8E-ABD7-70FDBA115303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0799-7161-4D32-8B2A-350848D45FD2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1894D-9EA7-437B-BE3B-7BBB13551341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CB279A6-37C7-414B-BC40-B946592F5830}" type="datetime1">
              <a:rPr lang="pl-PL" smtClean="0"/>
              <a:t>06.11.2018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smtClean="0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.opolskie.pl/" TargetMode="External"/><Relationship Id="rId2" Type="http://schemas.openxmlformats.org/officeDocument/2006/relationships/hyperlink" Target="http://test.pw.opolskie.pl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000125" y="857250"/>
            <a:ext cx="6888163" cy="4537075"/>
            <a:chOff x="-1" y="1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1175792" y="-1175792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1" y="699455"/>
              <a:ext cx="6380118" cy="2929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Regionalny Program Operacyjny Województwa Opolskiego na lata </a:t>
              </a:r>
              <a:r>
                <a:rPr lang="pl-PL" sz="36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2014-2020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800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Nabór w ramach Poddziałania 9.1.3</a:t>
              </a:r>
              <a:endPara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3707904" y="4221088"/>
            <a:ext cx="4909815" cy="1439862"/>
            <a:chOff x="-235682" y="-203246"/>
            <a:chExt cx="6578841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780523" y="-1219451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1" y="812798"/>
              <a:ext cx="6343158" cy="2438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Opole, </a:t>
              </a:r>
              <a:r>
                <a:rPr lang="pl-PL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9 listopada 2018 r</a:t>
              </a: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.</a:t>
              </a:r>
            </a:p>
          </p:txBody>
        </p:sp>
      </p:grp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083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1338" lvl="0" indent="-541338" algn="just"/>
            <a:endParaRPr lang="pl-PL" sz="1400" dirty="0" smtClean="0">
              <a:latin typeface="Calibri" panose="020F0502020204030204" pitchFamily="34" charset="0"/>
            </a:endParaRPr>
          </a:p>
          <a:p>
            <a:pPr marL="541338" lvl="0" indent="-541338"/>
            <a:r>
              <a:rPr lang="pl-PL" sz="1400" dirty="0" smtClean="0">
                <a:latin typeface="Calibri" panose="020F0502020204030204" pitchFamily="34" charset="0"/>
              </a:rPr>
              <a:t>       </a:t>
            </a:r>
            <a:r>
              <a:rPr lang="pl-PL" sz="1400" b="1" dirty="0" smtClean="0">
                <a:latin typeface="Calibri" panose="020F0502020204030204" pitchFamily="34" charset="0"/>
              </a:rPr>
              <a:t>e)</a:t>
            </a:r>
            <a:r>
              <a:rPr lang="pl-PL" sz="1400" dirty="0" smtClean="0">
                <a:latin typeface="Calibri" panose="020F0502020204030204" pitchFamily="34" charset="0"/>
              </a:rPr>
              <a:t>  </a:t>
            </a:r>
            <a:r>
              <a:rPr lang="pl-PL" sz="1400" b="1" dirty="0" smtClean="0">
                <a:latin typeface="Calibri" panose="020F0502020204030204" pitchFamily="34" charset="0"/>
              </a:rPr>
              <a:t>wydłużenie </a:t>
            </a:r>
            <a:r>
              <a:rPr lang="pl-PL" sz="1400" b="1" dirty="0">
                <a:latin typeface="Calibri" panose="020F0502020204030204" pitchFamily="34" charset="0"/>
              </a:rPr>
              <a:t>godzin pracy ośrodków wychowania przedszkolnego </a:t>
            </a:r>
            <a:r>
              <a:rPr lang="pl-PL" sz="1400" dirty="0">
                <a:latin typeface="Calibri" panose="020F0502020204030204" pitchFamily="34" charset="0"/>
              </a:rPr>
              <a:t>bez konieczności jednoczesnej realizacji zakresu wsparcia, o którym mowa w pkt 1 c) i d</a:t>
            </a:r>
            <a:r>
              <a:rPr lang="pl-PL" sz="1400" dirty="0" smtClean="0">
                <a:latin typeface="Calibri" panose="020F0502020204030204" pitchFamily="34" charset="0"/>
              </a:rPr>
              <a:t>);</a:t>
            </a:r>
            <a:r>
              <a:rPr lang="pl-PL" sz="1400" baseline="30000" dirty="0" smtClean="0"/>
              <a:t> </a:t>
            </a:r>
          </a:p>
          <a:p>
            <a:pPr marL="541338" lvl="0" indent="-541338"/>
            <a:endParaRPr lang="pl-PL" sz="1400" baseline="30000" dirty="0" smtClean="0"/>
          </a:p>
          <a:p>
            <a:pPr marL="269875" lvl="0" indent="-269875"/>
            <a:r>
              <a:rPr lang="pl-PL" sz="1400" b="1" dirty="0" smtClean="0">
                <a:latin typeface="Calibri" panose="020F0502020204030204" pitchFamily="34" charset="0"/>
              </a:rPr>
              <a:t>       f</a:t>
            </a:r>
            <a:r>
              <a:rPr lang="pl-PL" sz="1400" b="1" dirty="0">
                <a:latin typeface="Calibri" panose="020F0502020204030204" pitchFamily="34" charset="0"/>
              </a:rPr>
              <a:t>)</a:t>
            </a:r>
            <a:r>
              <a:rPr lang="pl-PL" sz="1400" dirty="0">
                <a:latin typeface="Calibri" panose="020F0502020204030204" pitchFamily="34" charset="0"/>
              </a:rPr>
              <a:t>  </a:t>
            </a:r>
            <a:r>
              <a:rPr lang="pl-PL" sz="1400" b="1" dirty="0">
                <a:latin typeface="Calibri" panose="020F0502020204030204" pitchFamily="34" charset="0"/>
              </a:rPr>
              <a:t>dostosowanie i doposażenie istniejącej infrastruktury wychowania przedszkolnego </a:t>
            </a:r>
            <a:r>
              <a:rPr lang="pl-PL" sz="1400" dirty="0">
                <a:latin typeface="Calibri" panose="020F0502020204030204" pitchFamily="34" charset="0"/>
              </a:rPr>
              <a:t>bez konieczności </a:t>
            </a:r>
            <a:r>
              <a:rPr lang="pl-PL" sz="1400" dirty="0" smtClean="0">
                <a:latin typeface="Calibri" panose="020F0502020204030204" pitchFamily="34" charset="0"/>
              </a:rPr>
              <a:t>         jednoczesnej  </a:t>
            </a:r>
            <a:r>
              <a:rPr lang="pl-PL" sz="1400" dirty="0">
                <a:latin typeface="Calibri" panose="020F0502020204030204" pitchFamily="34" charset="0"/>
              </a:rPr>
              <a:t>realizacji zakresu wsparcia, o którym mowa w pkt 1 c) i d), w zakresie:</a:t>
            </a:r>
          </a:p>
          <a:p>
            <a:pPr lvl="0"/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        potrzeb </a:t>
            </a:r>
            <a:r>
              <a:rPr lang="pl-PL" sz="1400" dirty="0">
                <a:latin typeface="Calibri" panose="020F0502020204030204" pitchFamily="34" charset="0"/>
              </a:rPr>
              <a:t>dzieci w wieku przedszkolnym,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alibri" panose="020F0502020204030204" pitchFamily="34" charset="0"/>
              </a:rPr>
              <a:t>        specyficznych </a:t>
            </a:r>
            <a:r>
              <a:rPr lang="pl-PL" sz="1400" dirty="0">
                <a:latin typeface="Calibri" panose="020F0502020204030204" pitchFamily="34" charset="0"/>
              </a:rPr>
              <a:t>potrzeb dzieci w wieku przedszkolnym.</a:t>
            </a:r>
          </a:p>
          <a:p>
            <a:pPr marL="285750" indent="-285750">
              <a:buFontTx/>
              <a:buChar char="-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lvl="0" indent="-541338"/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0"/>
            <a:endParaRPr lang="pl-PL" sz="1000" dirty="0" smtClean="0">
              <a:latin typeface="+mj-lt"/>
            </a:endParaRPr>
          </a:p>
          <a:p>
            <a:pPr lvl="0"/>
            <a:endParaRPr lang="pl-PL" sz="1000" dirty="0" smtClean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  <a:p>
            <a:pPr lvl="0"/>
            <a:endParaRPr lang="pl-PL" sz="1000" dirty="0" smtClean="0">
              <a:latin typeface="+mj-lt"/>
            </a:endParaRPr>
          </a:p>
          <a:p>
            <a:pPr lvl="0"/>
            <a:endParaRPr lang="pl-PL" sz="1000" dirty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6748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253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400" b="1" dirty="0" smtClean="0">
                <a:latin typeface="Calibri" panose="020F0502020204030204" pitchFamily="34" charset="0"/>
              </a:rPr>
              <a:t>Finansowanie </a:t>
            </a:r>
            <a:r>
              <a:rPr lang="pl-PL" sz="1400" b="1" dirty="0">
                <a:latin typeface="Calibri" panose="020F0502020204030204" pitchFamily="34" charset="0"/>
              </a:rPr>
              <a:t>realizacji dodatkowych zajęć oraz wsparcie nauczycieli odbywa się przez okres nie dłuższy niż 24 </a:t>
            </a:r>
            <a:r>
              <a:rPr lang="pl-PL" sz="1400" b="1" dirty="0" smtClean="0">
                <a:latin typeface="Calibri" panose="020F0502020204030204" pitchFamily="34" charset="0"/>
              </a:rPr>
              <a:t>  </a:t>
            </a:r>
            <a:r>
              <a:rPr lang="pl-PL" sz="1400" b="1" dirty="0" smtClean="0">
                <a:latin typeface="Calibri" panose="020F0502020204030204" pitchFamily="34" charset="0"/>
              </a:rPr>
              <a:t>miesiące</a:t>
            </a:r>
            <a:r>
              <a:rPr lang="pl-PL" sz="1400" dirty="0" smtClean="0">
                <a:latin typeface="Calibri" panose="020F0502020204030204" pitchFamily="34" charset="0"/>
              </a:rPr>
              <a:t>.</a:t>
            </a:r>
            <a:endParaRPr lang="pl-PL" sz="14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354013" indent="-354013" algn="just">
              <a:buFont typeface="+mj-lt"/>
              <a:buAutoNum type="arabicParenR"/>
            </a:pPr>
            <a:r>
              <a:rPr lang="pl-PL" sz="1400" b="1" dirty="0" smtClean="0">
                <a:latin typeface="Calibri" panose="020F0502020204030204" pitchFamily="34" charset="0"/>
              </a:rPr>
              <a:t>W </a:t>
            </a:r>
            <a:r>
              <a:rPr lang="pl-PL" sz="1400" b="1" dirty="0">
                <a:latin typeface="Calibri" panose="020F0502020204030204" pitchFamily="34" charset="0"/>
              </a:rPr>
              <a:t>zakresie indywidualizacji pracy z dzieckiem </a:t>
            </a:r>
            <a:r>
              <a:rPr lang="pl-PL" sz="1400" b="1" dirty="0" smtClean="0">
                <a:latin typeface="Calibri" panose="020F0502020204030204" pitchFamily="34" charset="0"/>
              </a:rPr>
              <a:t>w wieku przedszkolnym</a:t>
            </a:r>
            <a:r>
              <a:rPr lang="pl-PL" sz="1400" dirty="0" smtClean="0">
                <a:latin typeface="Calibri" panose="020F0502020204030204" pitchFamily="34" charset="0"/>
              </a:rPr>
              <a:t>, </a:t>
            </a:r>
            <a:r>
              <a:rPr lang="pl-PL" sz="1400" dirty="0">
                <a:latin typeface="Calibri" panose="020F0502020204030204" pitchFamily="34" charset="0"/>
              </a:rPr>
              <a:t>w </a:t>
            </a:r>
            <a:r>
              <a:rPr lang="pl-PL" sz="1400" dirty="0" smtClean="0">
                <a:latin typeface="Calibri" panose="020F0502020204030204" pitchFamily="34" charset="0"/>
              </a:rPr>
              <a:t>tym o </a:t>
            </a:r>
            <a:r>
              <a:rPr lang="pl-PL" sz="1400" dirty="0">
                <a:latin typeface="Calibri" panose="020F0502020204030204" pitchFamily="34" charset="0"/>
              </a:rPr>
              <a:t>specjalnych potrzebach edukacyjnych </a:t>
            </a:r>
            <a:r>
              <a:rPr lang="pl-PL" sz="1400" b="1" dirty="0">
                <a:latin typeface="Calibri" panose="020F0502020204030204" pitchFamily="34" charset="0"/>
              </a:rPr>
              <a:t>możliwy jest zakup specjalistycznego sprzętu i pomocy dydaktycznych </a:t>
            </a:r>
            <a:r>
              <a:rPr lang="pl-PL" sz="1400" dirty="0">
                <a:latin typeface="Calibri" panose="020F0502020204030204" pitchFamily="34" charset="0"/>
              </a:rPr>
              <a:t>do placówek wychowania przedszkolnego </a:t>
            </a:r>
            <a:r>
              <a:rPr lang="pl-PL" sz="1400" b="1" dirty="0">
                <a:latin typeface="Calibri" panose="020F0502020204030204" pitchFamily="34" charset="0"/>
              </a:rPr>
              <a:t>koniecznych do rozpoznawania potrzeb, wspomagania rozwoju i prowadzenia terapii dzieci</a:t>
            </a:r>
            <a:r>
              <a:rPr lang="pl-PL" sz="1400" dirty="0">
                <a:latin typeface="Calibri" panose="020F0502020204030204" pitchFamily="34" charset="0"/>
              </a:rPr>
              <a:t> ze specjalnymi potrzebami edukacyjnymi, w tym dzieci z </a:t>
            </a:r>
            <a:r>
              <a:rPr lang="pl-PL" sz="1400" dirty="0" smtClean="0">
                <a:latin typeface="Calibri" panose="020F0502020204030204" pitchFamily="34" charset="0"/>
              </a:rPr>
              <a:t>niepełnosprawnościami.</a:t>
            </a:r>
          </a:p>
          <a:p>
            <a:pPr marL="354013" indent="-354013" algn="just">
              <a:buFont typeface="+mj-lt"/>
              <a:buAutoNum type="arabicParenR"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354013" indent="-354013" algn="just">
              <a:buFont typeface="+mj-lt"/>
              <a:buAutoNum type="arabicParenR"/>
            </a:pPr>
            <a:r>
              <a:rPr lang="pl-PL" sz="1400" dirty="0" smtClean="0">
                <a:latin typeface="Calibri" panose="020F0502020204030204" pitchFamily="34" charset="0"/>
              </a:rPr>
              <a:t>Kwota wydatków na realizację dodatkowych zajęć wyrównujących szanse edukacyjne dzieci może przekroczyć 30% kosztów bezpośrednich </a:t>
            </a:r>
            <a:r>
              <a:rPr lang="pl-PL" sz="1400" dirty="0" smtClean="0">
                <a:latin typeface="Calibri" panose="020F0502020204030204" pitchFamily="34" charset="0"/>
              </a:rPr>
              <a:t>projektu.</a:t>
            </a:r>
            <a:endParaRPr lang="pl-PL" sz="1400" dirty="0" smtClean="0">
              <a:latin typeface="Calibri" panose="020F0502020204030204" pitchFamily="34" charset="0"/>
            </a:endParaRPr>
          </a:p>
          <a:p>
            <a:pPr marL="354013" indent="-354013" algn="just">
              <a:buFont typeface="+mj-lt"/>
              <a:buAutoNum type="arabicParenR"/>
            </a:pPr>
            <a:endParaRPr lang="pl-PL" sz="1400" dirty="0" smtClean="0">
              <a:latin typeface="Calibri" panose="020F0502020204030204" pitchFamily="34" charset="0"/>
            </a:endParaRPr>
          </a:p>
          <a:p>
            <a:pPr marL="354013" indent="-354013" algn="just">
              <a:buFont typeface="+mj-lt"/>
              <a:buAutoNum type="arabicParenR"/>
            </a:pPr>
            <a:r>
              <a:rPr lang="pl-PL" sz="1400" b="1" dirty="0" smtClean="0">
                <a:latin typeface="Calibri" panose="020F0502020204030204" pitchFamily="34" charset="0"/>
              </a:rPr>
              <a:t>Dostosowanie i doposażenie istniejących ośrodków wychowania przedszkolnego do potrzeb i możliwości dzieci </a:t>
            </a:r>
            <a:br>
              <a:rPr lang="pl-PL" sz="1400" b="1" dirty="0" smtClean="0">
                <a:latin typeface="Calibri" panose="020F0502020204030204" pitchFamily="34" charset="0"/>
              </a:rPr>
            </a:br>
            <a:r>
              <a:rPr lang="pl-PL" sz="1400" b="1" dirty="0" smtClean="0">
                <a:latin typeface="Calibri" panose="020F0502020204030204" pitchFamily="34" charset="0"/>
              </a:rPr>
              <a:t>w wieku przedszkolnym/specyficznych potrzeb dzieci w wieku przedszkolnym możliwe jest wyłącznie w ramach ośrodków, w których odnotowuje się potrzeby w tym zakresie. Wnioski z diagnozy muszą stanowić element wniosku o dofinansowanie.</a:t>
            </a:r>
          </a:p>
          <a:p>
            <a:pPr marL="354013" indent="-354013" algn="just">
              <a:buAutoNum type="arabicParenR" startAt="4"/>
            </a:pPr>
            <a:endParaRPr lang="pl-PL" sz="1400" dirty="0">
              <a:latin typeface="Calibri" panose="020F0502020204030204" pitchFamily="34" charset="0"/>
            </a:endParaRPr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827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76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sz="1400" b="1" dirty="0" smtClean="0">
              <a:latin typeface="+mj-lt"/>
            </a:endParaRPr>
          </a:p>
          <a:p>
            <a:pPr marL="269875" indent="-269875" algn="just"/>
            <a:r>
              <a:rPr lang="pl-PL" sz="1400" dirty="0" smtClean="0">
                <a:latin typeface="Calibri" panose="020F0502020204030204" pitchFamily="34" charset="0"/>
              </a:rPr>
              <a:t>5) Interwencja podejmowana w zakresie tworzenia nowych miejsc w ośrodkach wychowania przedszkolnego     uzależniona jest od trendów demograficznych oraz rzeczywistych potrzeb wewnątrzregionalnych województwa.</a:t>
            </a:r>
          </a:p>
          <a:p>
            <a:pPr marL="269875" indent="-269875" algn="just"/>
            <a:endParaRPr lang="pl-PL" sz="1400" dirty="0">
              <a:latin typeface="Calibri" panose="020F0502020204030204" pitchFamily="34" charset="0"/>
            </a:endParaRPr>
          </a:p>
          <a:p>
            <a:pPr marL="269875" indent="-269875" algn="just"/>
            <a:r>
              <a:rPr lang="pl-PL" sz="1400" dirty="0" smtClean="0">
                <a:latin typeface="Calibri" panose="020F0502020204030204" pitchFamily="34" charset="0"/>
              </a:rPr>
              <a:t>6)  </a:t>
            </a:r>
            <a:r>
              <a:rPr lang="pl-PL" sz="1400" b="1" dirty="0" smtClean="0">
                <a:latin typeface="Calibri" panose="020F0502020204030204" pitchFamily="34" charset="0"/>
              </a:rPr>
              <a:t>Wkład </a:t>
            </a:r>
            <a:r>
              <a:rPr lang="pl-PL" sz="1400" b="1" dirty="0">
                <a:latin typeface="Calibri" panose="020F0502020204030204" pitchFamily="34" charset="0"/>
              </a:rPr>
              <a:t>funduszy strukturalnych w realizację działań ukierunkowanych na upowszechnienie edukacji przedszkolnej </a:t>
            </a:r>
            <a:br>
              <a:rPr lang="pl-PL" sz="1400" b="1" dirty="0">
                <a:latin typeface="Calibri" panose="020F0502020204030204" pitchFamily="34" charset="0"/>
              </a:rPr>
            </a:br>
            <a:r>
              <a:rPr lang="pl-PL" sz="1400" b="1" dirty="0">
                <a:latin typeface="Calibri" panose="020F0502020204030204" pitchFamily="34" charset="0"/>
              </a:rPr>
              <a:t>w regionie nie może zastępować publicznych lub równoważnych wydatków przeznaczonych na ten cel. </a:t>
            </a:r>
          </a:p>
          <a:p>
            <a:pPr marL="269875" indent="-269875" algn="just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 algn="just">
              <a:buAutoNum type="arabicParenR" startAt="7"/>
            </a:pPr>
            <a:r>
              <a:rPr lang="pl-PL" sz="1400" b="1" dirty="0" smtClean="0">
                <a:latin typeface="Calibri" panose="020F0502020204030204" pitchFamily="34" charset="0"/>
              </a:rPr>
              <a:t>Działania </a:t>
            </a:r>
            <a:r>
              <a:rPr lang="pl-PL" sz="1400" b="1" dirty="0">
                <a:latin typeface="Calibri" panose="020F0502020204030204" pitchFamily="34" charset="0"/>
              </a:rPr>
              <a:t>świadomościowe</a:t>
            </a:r>
            <a:r>
              <a:rPr lang="pl-PL" sz="1400" dirty="0">
                <a:latin typeface="Calibri" panose="020F0502020204030204" pitchFamily="34" charset="0"/>
              </a:rPr>
              <a:t> (kampanie informacyjne i działania upowszechniające) będą możliwe do finansowania jedynie jeśli będą stanowić część projektu i będą uzupełniać działania o charakterze wdrożeniowym w ramach tego projektu, z zastrzeżeniem </a:t>
            </a:r>
            <a:r>
              <a:rPr lang="pl-PL" sz="1400" dirty="0" smtClean="0">
                <a:latin typeface="Calibri" panose="020F0502020204030204" pitchFamily="34" charset="0"/>
              </a:rPr>
              <a:t>iż </a:t>
            </a:r>
            <a:r>
              <a:rPr lang="pl-PL" sz="1400" dirty="0">
                <a:latin typeface="Calibri" panose="020F0502020204030204" pitchFamily="34" charset="0"/>
              </a:rPr>
              <a:t>nie mogą przekroczyć </a:t>
            </a:r>
            <a:r>
              <a:rPr lang="pl-PL" sz="1400" b="1" dirty="0">
                <a:latin typeface="Calibri" panose="020F0502020204030204" pitchFamily="34" charset="0"/>
              </a:rPr>
              <a:t>10% kosztów kwalifikowalnych</a:t>
            </a:r>
            <a:r>
              <a:rPr lang="pl-PL" sz="1400" dirty="0" smtClean="0">
                <a:latin typeface="Calibri" panose="020F0502020204030204" pitchFamily="34" charset="0"/>
              </a:rPr>
              <a:t>.</a:t>
            </a:r>
          </a:p>
          <a:p>
            <a:pPr marL="342900" lvl="0" indent="-342900" algn="just">
              <a:buAutoNum type="arabicParenR" startAt="7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 algn="just">
              <a:buAutoNum type="arabicParenR" startAt="8"/>
              <a:tabLst>
                <a:tab pos="177800" algn="l"/>
                <a:tab pos="269875" algn="l"/>
              </a:tabLst>
            </a:pPr>
            <a:r>
              <a:rPr lang="pl-PL" sz="1400" b="1" dirty="0" smtClean="0">
                <a:latin typeface="Calibri" panose="020F0502020204030204" pitchFamily="34" charset="0"/>
              </a:rPr>
              <a:t>Łączny </a:t>
            </a:r>
            <a:r>
              <a:rPr lang="pl-PL" sz="1400" b="1" dirty="0">
                <a:latin typeface="Calibri" panose="020F0502020204030204" pitchFamily="34" charset="0"/>
              </a:rPr>
              <a:t>limit wydatków związanych z zakupem środków trwałych</a:t>
            </a:r>
            <a:r>
              <a:rPr lang="pl-PL" sz="1400" dirty="0">
                <a:latin typeface="Calibri" panose="020F0502020204030204" pitchFamily="34" charset="0"/>
              </a:rPr>
              <a:t>, poniesionych w ramach kosztów bezpośrednich (</a:t>
            </a:r>
            <a:r>
              <a:rPr lang="pl-PL" sz="1400" b="1" dirty="0">
                <a:latin typeface="Calibri" panose="020F0502020204030204" pitchFamily="34" charset="0"/>
              </a:rPr>
              <a:t>włączając cross-</a:t>
            </a:r>
            <a:r>
              <a:rPr lang="pl-PL" sz="1400" b="1" dirty="0" err="1">
                <a:latin typeface="Calibri" panose="020F0502020204030204" pitchFamily="34" charset="0"/>
              </a:rPr>
              <a:t>financing</a:t>
            </a:r>
            <a:r>
              <a:rPr lang="pl-PL" sz="1400" dirty="0">
                <a:latin typeface="Calibri" panose="020F0502020204030204" pitchFamily="34" charset="0"/>
              </a:rPr>
              <a:t>), </a:t>
            </a:r>
            <a:r>
              <a:rPr lang="pl-PL" sz="1400" b="1" dirty="0">
                <a:latin typeface="Calibri" panose="020F0502020204030204" pitchFamily="34" charset="0"/>
              </a:rPr>
              <a:t>nie może przekroczyć 20% wydatków projektu. </a:t>
            </a:r>
            <a:endParaRPr lang="pl-PL" sz="1400" b="1" dirty="0" smtClean="0">
              <a:latin typeface="Calibri" panose="020F0502020204030204" pitchFamily="34" charset="0"/>
            </a:endParaRPr>
          </a:p>
          <a:p>
            <a:pPr marL="342900" lvl="0" indent="-342900" algn="just">
              <a:buAutoNum type="arabicParenR" startAt="8"/>
              <a:tabLst>
                <a:tab pos="177800" algn="l"/>
                <a:tab pos="269875" algn="l"/>
              </a:tabLst>
            </a:pPr>
            <a:endParaRPr lang="pl-PL" sz="1400" b="1" dirty="0">
              <a:latin typeface="Calibri" panose="020F0502020204030204" pitchFamily="34" charset="0"/>
            </a:endParaRPr>
          </a:p>
          <a:p>
            <a:pPr marL="269875" lvl="0" indent="-269875" algn="just"/>
            <a:r>
              <a:rPr lang="pl-PL" sz="1400" dirty="0" smtClean="0">
                <a:latin typeface="Calibri" panose="020F0502020204030204" pitchFamily="34" charset="0"/>
              </a:rPr>
              <a:t>9</a:t>
            </a:r>
            <a:r>
              <a:rPr lang="pl-PL" sz="1400" dirty="0" smtClean="0">
                <a:latin typeface="Calibri" panose="020F0502020204030204" pitchFamily="34" charset="0"/>
              </a:rPr>
              <a:t>) </a:t>
            </a:r>
            <a:r>
              <a:rPr lang="pl-PL" sz="1400" b="1" dirty="0" smtClean="0">
                <a:latin typeface="Calibri" panose="020F0502020204030204" pitchFamily="34" charset="0"/>
              </a:rPr>
              <a:t>Decyzją </a:t>
            </a:r>
            <a:r>
              <a:rPr lang="pl-PL" sz="1400" b="1" dirty="0">
                <a:latin typeface="Calibri" panose="020F0502020204030204" pitchFamily="34" charset="0"/>
              </a:rPr>
              <a:t>IZ RPO WO</a:t>
            </a:r>
            <a:r>
              <a:rPr lang="pl-PL" sz="1400" dirty="0">
                <a:latin typeface="Calibri" panose="020F0502020204030204" pitchFamily="34" charset="0"/>
              </a:rPr>
              <a:t> ze względu na przyjętą demarkację pomiędzy poddziałaniami 9.1.3 i 9.1.4 </a:t>
            </a:r>
            <a:r>
              <a:rPr lang="pl-PL" sz="1400" b="1" dirty="0">
                <a:latin typeface="Calibri" panose="020F0502020204030204" pitchFamily="34" charset="0"/>
              </a:rPr>
              <a:t>ze wsparcia </a:t>
            </a:r>
            <a:r>
              <a:rPr lang="pl-PL" sz="1400" b="1" dirty="0" smtClean="0">
                <a:latin typeface="Calibri" panose="020F0502020204030204" pitchFamily="34" charset="0"/>
              </a:rPr>
              <a:t>   zaprojektowanego </a:t>
            </a:r>
            <a:r>
              <a:rPr lang="pl-PL" sz="1400" b="1" dirty="0">
                <a:latin typeface="Calibri" panose="020F0502020204030204" pitchFamily="34" charset="0"/>
              </a:rPr>
              <a:t>w ramach poddziałania 9.1.3 wyłączone są:</a:t>
            </a:r>
          </a:p>
          <a:p>
            <a:pPr marL="354013" lvl="0" indent="6350" algn="just">
              <a:buFont typeface="+mj-lt"/>
              <a:buAutoNum type="alphaLcParenR"/>
            </a:pPr>
            <a:r>
              <a:rPr lang="pl-PL" sz="1400" b="1" dirty="0">
                <a:latin typeface="Calibri" panose="020F0502020204030204" pitchFamily="34" charset="0"/>
              </a:rPr>
              <a:t> ośrodki wychowania przedszkolnego zlokalizowane na terenie Aglomeracji Opolskiej,</a:t>
            </a:r>
          </a:p>
          <a:p>
            <a:pPr marL="534988" lvl="0" indent="-174625" algn="just">
              <a:buFont typeface="+mj-lt"/>
              <a:buAutoNum type="alphaLcParenR"/>
              <a:tabLst>
                <a:tab pos="534988" algn="l"/>
              </a:tabLst>
            </a:pPr>
            <a:r>
              <a:rPr lang="pl-PL" sz="1400" b="1" dirty="0">
                <a:latin typeface="Calibri" panose="020F0502020204030204" pitchFamily="34" charset="0"/>
              </a:rPr>
              <a:t>dzieci w wieku przedszkolnym wyżej wymienionych ośrodków wychowania przedszkolnego i ich   rodzice/opiekunowie,</a:t>
            </a:r>
          </a:p>
          <a:p>
            <a:pPr marL="354013" lvl="0" indent="6350" algn="just">
              <a:buFont typeface="+mj-lt"/>
              <a:buAutoNum type="alphaLcParenR"/>
            </a:pPr>
            <a:r>
              <a:rPr lang="pl-PL" sz="1400" b="1" dirty="0">
                <a:latin typeface="Calibri" panose="020F0502020204030204" pitchFamily="34" charset="0"/>
              </a:rPr>
              <a:t> nauczyciele wyżej wymienionych ośrodków wychowania przedszkolnego.</a:t>
            </a: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601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349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4013" lvl="0" indent="-260350" algn="just"/>
            <a:endParaRPr lang="pl-PL" sz="1400" b="1" dirty="0" smtClean="0">
              <a:latin typeface="+mj-lt"/>
            </a:endParaRPr>
          </a:p>
          <a:p>
            <a:pPr marL="434975" lvl="0" indent="-342900" algn="just">
              <a:buFont typeface="+mj-lt"/>
              <a:buAutoNum type="arabicParenR" startAt="10"/>
            </a:pPr>
            <a:r>
              <a:rPr lang="pl-PL" sz="1400" b="1" dirty="0">
                <a:latin typeface="Calibri" panose="020F0502020204030204" pitchFamily="34" charset="0"/>
              </a:rPr>
              <a:t>Wszyscy nauczyciele objęci wsparciem w ramach projektu w zakresie doskonalenia i podnoszenia umiejętności, kompetencji lub kwalifikacji na zakończenie wsparcia muszą uzyskać potwierdzenie nabycia umiejętności, kompetencji i/lub kwalifikacji. </a:t>
            </a:r>
            <a:r>
              <a:rPr lang="pl-PL" sz="1400" dirty="0">
                <a:latin typeface="Calibri" panose="020F0502020204030204" pitchFamily="34" charset="0"/>
              </a:rPr>
              <a:t>Wymagania jakościowe oraz zasady realizacji i finansowania poszczególnych form wsparcia dla poddziałania 9.1.3 zostały określone w odrębnym dokumencie pn. Standardy jakościowe i zasady realizacji wsparcia dla uczestników projektów w ramach poddziałania 9.1.3 Wsparcie edukacji przedszkolnej oraz poddziałania 9.1.4 Wsparcie edukacji przedszkolnej w Aglomeracji Opolskiej RPO WO 2014-2020</a:t>
            </a:r>
            <a:r>
              <a:rPr lang="pl-PL" sz="1400" dirty="0" smtClean="0">
                <a:latin typeface="Calibri" panose="020F0502020204030204" pitchFamily="34" charset="0"/>
              </a:rPr>
              <a:t>.</a:t>
            </a:r>
          </a:p>
          <a:p>
            <a:pPr marL="434975" lvl="0" indent="-342900" algn="just">
              <a:buFont typeface="+mj-lt"/>
              <a:buAutoNum type="arabicParenR" startAt="10"/>
            </a:pPr>
            <a:endParaRPr lang="pl-PL" sz="1400" dirty="0">
              <a:latin typeface="+mj-lt"/>
            </a:endParaRPr>
          </a:p>
          <a:p>
            <a:pPr marL="447675" indent="-354013" algn="just"/>
            <a:r>
              <a:rPr lang="pl-PL" sz="1400" dirty="0" smtClean="0">
                <a:latin typeface="Calibri" panose="020F0502020204030204" pitchFamily="34" charset="0"/>
              </a:rPr>
              <a:t>11) </a:t>
            </a:r>
            <a:r>
              <a:rPr lang="pl-PL" sz="1400" dirty="0">
                <a:latin typeface="Calibri" panose="020F0502020204030204" pitchFamily="34" charset="0"/>
              </a:rPr>
              <a:t>Pozostałe limity i ograniczenia w realizacji projektów niewskazane w SZOOP 2014-2020 dla poddziałania </a:t>
            </a:r>
            <a:r>
              <a:rPr lang="pl-PL" sz="1400" dirty="0" smtClean="0">
                <a:latin typeface="Calibri" panose="020F0502020204030204" pitchFamily="34" charset="0"/>
              </a:rPr>
              <a:t>9.1.3 określone </a:t>
            </a:r>
            <a:r>
              <a:rPr lang="pl-PL" sz="1400" dirty="0">
                <a:latin typeface="Calibri" panose="020F0502020204030204" pitchFamily="34" charset="0"/>
              </a:rPr>
              <a:t>są w pozostałych dokumentach IZ RPO WO niezbędnych dla przeprowadzenia procedury konkursowej oraz umowie o dofinansowanie.</a:t>
            </a:r>
            <a:endParaRPr lang="pl-PL" sz="1400" dirty="0">
              <a:latin typeface="+mj-lt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832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3679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608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ctr"/>
            <a:endParaRPr lang="pl-PL" altLang="pl-PL" sz="2000" b="1" u="sng" dirty="0" smtClean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FORMALNE</a:t>
            </a:r>
          </a:p>
          <a:p>
            <a:pPr algn="just"/>
            <a:endParaRPr lang="pl-PL" sz="1600" b="1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uprawnieni do </a:t>
            </a:r>
            <a:r>
              <a:rPr lang="pl-PL" sz="1400" dirty="0" smtClean="0">
                <a:latin typeface="+mj-lt"/>
              </a:rPr>
              <a:t>składania wniosku.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Roczny </a:t>
            </a:r>
            <a:r>
              <a:rPr lang="pl-PL" sz="1400" dirty="0">
                <a:latin typeface="+mj-lt"/>
              </a:rPr>
              <a:t>obrót Wnioskodawcy i/lub </a:t>
            </a:r>
            <a:r>
              <a:rPr lang="pl-PL" sz="1400" dirty="0" smtClean="0">
                <a:latin typeface="+mj-lt"/>
              </a:rPr>
              <a:t>Partnera jest </a:t>
            </a:r>
            <a:r>
              <a:rPr lang="pl-PL" sz="1400" dirty="0">
                <a:latin typeface="+mj-lt"/>
              </a:rPr>
              <a:t>równy </a:t>
            </a:r>
            <a:r>
              <a:rPr lang="pl-PL" sz="1400" dirty="0" smtClean="0">
                <a:latin typeface="+mj-lt"/>
              </a:rPr>
              <a:t>lub wyższy </a:t>
            </a:r>
            <a:r>
              <a:rPr lang="pl-PL" sz="1400" dirty="0">
                <a:latin typeface="+mj-lt"/>
              </a:rPr>
              <a:t>od wydatków w projekcie</a:t>
            </a:r>
            <a:r>
              <a:rPr lang="pl-PL" sz="1400" dirty="0" smtClean="0">
                <a:latin typeface="+mj-lt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wybrał wszystkie wskaźniki </a:t>
            </a:r>
            <a:r>
              <a:rPr lang="pl-PL" sz="1400" dirty="0" smtClean="0">
                <a:latin typeface="+mj-lt"/>
              </a:rPr>
              <a:t>horyzontalne.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Wnioskodawca </a:t>
            </a:r>
            <a:r>
              <a:rPr lang="pl-PL" sz="1400" dirty="0">
                <a:latin typeface="+mj-lt"/>
              </a:rPr>
              <a:t>określił wartość docelową większą od </a:t>
            </a:r>
            <a:r>
              <a:rPr lang="pl-PL" sz="1400" dirty="0" smtClean="0">
                <a:latin typeface="+mj-lt"/>
              </a:rPr>
              <a:t>zera przynajmniej </a:t>
            </a:r>
            <a:r>
              <a:rPr lang="pl-PL" sz="1400" dirty="0">
                <a:latin typeface="+mj-lt"/>
              </a:rPr>
              <a:t>dla jednego wskaźnika w </a:t>
            </a:r>
            <a:r>
              <a:rPr lang="pl-PL" sz="1400" dirty="0" smtClean="0">
                <a:latin typeface="+mj-lt"/>
              </a:rPr>
              <a:t>projekcie.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Wnioskodawca </a:t>
            </a:r>
            <a:r>
              <a:rPr lang="pl-PL" sz="1400" dirty="0">
                <a:latin typeface="+mj-lt"/>
              </a:rPr>
              <a:t>oraz partnerzy (jeśli dotyczy) nie </a:t>
            </a:r>
            <a:r>
              <a:rPr lang="pl-PL" sz="1400" dirty="0" smtClean="0">
                <a:latin typeface="+mj-lt"/>
              </a:rPr>
              <a:t>podlegają wykluczeniu </a:t>
            </a:r>
            <a:r>
              <a:rPr lang="pl-PL" sz="1400" dirty="0">
                <a:latin typeface="+mj-lt"/>
              </a:rPr>
              <a:t>z ubiegania się o dofinansowanie na podstawie</a:t>
            </a:r>
            <a:r>
              <a:rPr lang="pl-PL" sz="1400" dirty="0" smtClean="0">
                <a:latin typeface="+mj-lt"/>
              </a:rPr>
              <a:t>:</a:t>
            </a:r>
            <a:r>
              <a:rPr lang="pl-PL" sz="1400" dirty="0">
                <a:latin typeface="+mj-lt"/>
              </a:rPr>
              <a:t> </a:t>
            </a:r>
            <a:endParaRPr lang="pl-PL" sz="1400" dirty="0" smtClean="0">
              <a:latin typeface="+mj-lt"/>
            </a:endParaRPr>
          </a:p>
          <a:p>
            <a:pPr algn="just"/>
            <a:r>
              <a:rPr lang="pl-PL" sz="1400" dirty="0" smtClean="0">
                <a:latin typeface="+mj-lt"/>
              </a:rPr>
              <a:t>-      art</a:t>
            </a:r>
            <a:r>
              <a:rPr lang="pl-PL" sz="1400" dirty="0">
                <a:latin typeface="+mj-lt"/>
              </a:rPr>
              <a:t>. 207 ust. 4 ustawy z dnia 27 sierpnia 2009 r. o </a:t>
            </a:r>
            <a:r>
              <a:rPr lang="pl-PL" sz="1400" dirty="0" smtClean="0">
                <a:latin typeface="+mj-lt"/>
              </a:rPr>
              <a:t>finansach publicznych,</a:t>
            </a:r>
            <a:r>
              <a:rPr lang="pl-PL" sz="1400" dirty="0">
                <a:latin typeface="+mj-lt"/>
              </a:rPr>
              <a:t> </a:t>
            </a:r>
            <a:endParaRPr lang="pl-PL" sz="1400" dirty="0" smtClean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art</a:t>
            </a:r>
            <a:r>
              <a:rPr lang="pl-PL" sz="1400" dirty="0">
                <a:latin typeface="+mj-lt"/>
              </a:rPr>
              <a:t>. 12 ustawy z dnia 15 czerwca 2012 r. o skutkach </a:t>
            </a:r>
            <a:r>
              <a:rPr lang="pl-PL" sz="1400" dirty="0" smtClean="0">
                <a:latin typeface="+mj-lt"/>
              </a:rPr>
              <a:t>powierzania wykonywania pracy cudzoziemcom </a:t>
            </a:r>
            <a:r>
              <a:rPr lang="pl-PL" sz="1400" dirty="0">
                <a:latin typeface="+mj-lt"/>
              </a:rPr>
              <a:t>przebywającym wbrew </a:t>
            </a:r>
            <a:r>
              <a:rPr lang="pl-PL" sz="1400" dirty="0" smtClean="0">
                <a:latin typeface="+mj-lt"/>
              </a:rPr>
              <a:t>przepisom na </a:t>
            </a:r>
            <a:r>
              <a:rPr lang="pl-PL" sz="1400" dirty="0">
                <a:latin typeface="+mj-lt"/>
              </a:rPr>
              <a:t>terytorium Rzeczypospolitej Polskiej</a:t>
            </a:r>
            <a:r>
              <a:rPr lang="pl-PL" sz="1400" dirty="0" smtClean="0">
                <a:latin typeface="+mj-lt"/>
              </a:rPr>
              <a:t>,</a:t>
            </a:r>
            <a:r>
              <a:rPr lang="pl-PL" sz="1400" dirty="0">
                <a:latin typeface="+mj-lt"/>
              </a:rPr>
              <a:t> </a:t>
            </a:r>
            <a:endParaRPr lang="pl-PL" sz="1400" dirty="0" smtClean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art</a:t>
            </a:r>
            <a:r>
              <a:rPr lang="pl-PL" sz="1400" dirty="0">
                <a:latin typeface="+mj-lt"/>
              </a:rPr>
              <a:t>. 9 ustawy z dnia 28 października 2002 r. o </a:t>
            </a:r>
            <a:r>
              <a:rPr lang="pl-PL" sz="1400" dirty="0" smtClean="0">
                <a:latin typeface="+mj-lt"/>
              </a:rPr>
              <a:t>odpowiedzialności podmiotów </a:t>
            </a:r>
            <a:r>
              <a:rPr lang="pl-PL" sz="1400" dirty="0">
                <a:latin typeface="+mj-lt"/>
              </a:rPr>
              <a:t>zbiorowych za czyny zabronione pod groźbą kary</a:t>
            </a:r>
            <a:r>
              <a:rPr lang="pl-PL" sz="1400" dirty="0" smtClean="0">
                <a:latin typeface="+mj-lt"/>
              </a:rPr>
              <a:t>.</a:t>
            </a:r>
          </a:p>
          <a:p>
            <a:endParaRPr lang="pl-PL" sz="1600" dirty="0"/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3966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347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08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 smtClean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FORMALNE C.D.</a:t>
            </a:r>
          </a:p>
          <a:p>
            <a:pPr algn="just"/>
            <a:endParaRPr lang="pl-PL" sz="1600" b="1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W przypadku projektu partnerskiego spełnione zostały wymogi dotyczące wyboru partnerów, o których mowa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w art. 33 ustawy z dnia 11 lipca 2014 r. o zasadach realizacji programów w zakresie polityki spójności finansowanych w perspektywie finansowej 2014–2020.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Projekt nie został fizycznie ukończony lub w pełni zrealizowany przed złożeniem wniosku o </a:t>
            </a:r>
            <a:r>
              <a:rPr lang="pl-PL" sz="1400" dirty="0" smtClean="0">
                <a:latin typeface="+mj-lt"/>
              </a:rPr>
              <a:t>dofinansowanie.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 smtClean="0">
                <a:latin typeface="+mj-lt"/>
              </a:rPr>
              <a:t>Wartość </a:t>
            </a:r>
            <a:r>
              <a:rPr lang="pl-PL" sz="1400" dirty="0">
                <a:latin typeface="+mj-lt"/>
              </a:rPr>
              <a:t>dofinansowania nie jest wyższa niż kwota alokacji </a:t>
            </a:r>
            <a:r>
              <a:rPr lang="pl-PL" sz="1400" dirty="0" smtClean="0">
                <a:latin typeface="+mj-lt"/>
              </a:rPr>
              <a:t>określona w </a:t>
            </a:r>
            <a:r>
              <a:rPr lang="pl-PL" sz="1400" dirty="0">
                <a:latin typeface="+mj-lt"/>
              </a:rPr>
              <a:t>konkursie</a:t>
            </a:r>
            <a:r>
              <a:rPr lang="pl-PL" sz="1400" dirty="0" smtClean="0">
                <a:latin typeface="+mj-lt"/>
              </a:rPr>
              <a:t>.</a:t>
            </a:r>
            <a:r>
              <a:rPr lang="pl-PL" sz="1400" dirty="0">
                <a:latin typeface="+mj-lt"/>
              </a:rPr>
              <a:t> </a:t>
            </a:r>
            <a:endParaRPr lang="pl-PL" sz="1400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1400" dirty="0">
                <a:latin typeface="+mj-lt"/>
              </a:rPr>
              <a:t>Podmiot aplikujący o dofinansowanie składa dopuszczalną w Regulaminie konkursu liczbę wniosków </a:t>
            </a:r>
            <a:r>
              <a:rPr lang="pl-PL" sz="1400" dirty="0" smtClean="0">
                <a:latin typeface="+mj-lt"/>
              </a:rPr>
              <a:t/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o </a:t>
            </a:r>
            <a:r>
              <a:rPr lang="pl-PL" sz="1400" dirty="0">
                <a:latin typeface="+mj-lt"/>
              </a:rPr>
              <a:t>dofinansowanie projektu i/lub zawiera dopuszczalną w Regulaminie konkursu liczbę partnerstw (o ile dotyczy</a:t>
            </a:r>
            <a:r>
              <a:rPr lang="pl-PL" sz="1400" dirty="0" smtClean="0">
                <a:latin typeface="+mj-lt"/>
              </a:rPr>
              <a:t>).</a:t>
            </a:r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95910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3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319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MERYTORYCZNE – UNIWERSALNE </a:t>
            </a:r>
          </a:p>
          <a:p>
            <a:pPr algn="just"/>
            <a:endParaRPr lang="pl-PL" sz="1600" b="1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Wybrane wskaźniki są adekwatne do określonego na poziomie projektu celu/ typu projektu/ grupy docelowej</a:t>
            </a:r>
            <a:r>
              <a:rPr lang="pl-PL" sz="1400" dirty="0" smtClean="0">
                <a:latin typeface="+mj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Założone wartości docelowe wskaźników większe od zera są realne do osiągnięcia.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5644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40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39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KRYTERIA </a:t>
            </a:r>
            <a:r>
              <a:rPr lang="pl-PL" sz="1600" b="1" dirty="0">
                <a:latin typeface="+mn-lt"/>
              </a:rPr>
              <a:t>HORYZONTALNE </a:t>
            </a:r>
            <a:r>
              <a:rPr lang="pl-PL" sz="1600" b="1" dirty="0" smtClean="0">
                <a:latin typeface="+mn-lt"/>
              </a:rPr>
              <a:t>UNIWERSALNE</a:t>
            </a:r>
          </a:p>
          <a:p>
            <a:pPr algn="just"/>
            <a:endParaRPr lang="pl-PL" sz="1600" b="1" dirty="0" smtClean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Zgodność </a:t>
            </a:r>
            <a:r>
              <a:rPr lang="pl-PL" sz="1400" dirty="0">
                <a:latin typeface="+mj-lt"/>
              </a:rPr>
              <a:t>z prawodawstwem </a:t>
            </a:r>
            <a:r>
              <a:rPr lang="pl-PL" sz="1400" dirty="0" smtClean="0">
                <a:latin typeface="+mj-lt"/>
              </a:rPr>
              <a:t>unijnym;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Zgodność z zasadą </a:t>
            </a:r>
            <a:r>
              <a:rPr lang="pl-PL" sz="1400" dirty="0">
                <a:latin typeface="+mj-lt"/>
              </a:rPr>
              <a:t>równości kobiet i mężczyzn w oparciu o standard </a:t>
            </a:r>
            <a:r>
              <a:rPr lang="pl-PL" sz="1400" dirty="0" smtClean="0">
                <a:latin typeface="+mj-lt"/>
              </a:rPr>
              <a:t>minimum.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n-lt"/>
              </a:rPr>
              <a:t>Zgodność z </a:t>
            </a:r>
            <a:r>
              <a:rPr lang="pl-PL" sz="1400" dirty="0" smtClean="0">
                <a:latin typeface="+mj-lt"/>
              </a:rPr>
              <a:t>zasadą zrównoważonego rozwoju.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n-lt"/>
              </a:rPr>
              <a:t>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</a:t>
            </a:r>
            <a:r>
              <a:rPr lang="pl-P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0"/>
            <a:ext cx="5760720" cy="6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06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62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KRYTERIA </a:t>
            </a:r>
            <a:r>
              <a:rPr lang="pl-PL" sz="1600" b="1" dirty="0">
                <a:latin typeface="+mn-lt"/>
              </a:rPr>
              <a:t>HORYZONTALNE </a:t>
            </a:r>
            <a:r>
              <a:rPr lang="pl-PL" sz="1600" b="1" dirty="0" smtClean="0">
                <a:latin typeface="+mn-lt"/>
              </a:rPr>
              <a:t>UNIWERSALNE c.d.</a:t>
            </a:r>
          </a:p>
          <a:p>
            <a:pPr algn="just"/>
            <a:endParaRPr lang="pl-PL" sz="1600" b="1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 smtClean="0">
                <a:latin typeface="+mj-lt"/>
              </a:rPr>
              <a:t>5.     Zgodność </a:t>
            </a:r>
            <a:r>
              <a:rPr lang="pl-PL" sz="1400" dirty="0">
                <a:latin typeface="+mj-lt"/>
              </a:rPr>
              <a:t>z prawodawstwem  krajowym, w tym z przepisami ustawy Prawo zamówień publicznych</a:t>
            </a:r>
            <a:r>
              <a:rPr lang="pl-PL" sz="1400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l-PL" sz="1400" dirty="0" smtClean="0">
                <a:latin typeface="+mj-lt"/>
              </a:rPr>
              <a:t>6.     Zgodność </a:t>
            </a:r>
            <a:r>
              <a:rPr lang="pl-PL" sz="1400" dirty="0">
                <a:latin typeface="+mj-lt"/>
              </a:rPr>
              <a:t>z zasadami dotyczącymi pomocy publicznej</a:t>
            </a:r>
            <a:r>
              <a:rPr lang="pl-PL" sz="1400" dirty="0" smtClean="0">
                <a:latin typeface="+mj-lt"/>
              </a:rPr>
              <a:t>.</a:t>
            </a:r>
          </a:p>
          <a:p>
            <a:pPr marL="354013" indent="-354013" algn="just">
              <a:lnSpc>
                <a:spcPct val="150000"/>
              </a:lnSpc>
            </a:pPr>
            <a:r>
              <a:rPr lang="pl-PL" sz="1400" dirty="0" smtClean="0">
                <a:latin typeface="+mj-lt"/>
              </a:rPr>
              <a:t>7.     Czy </a:t>
            </a:r>
            <a:r>
              <a:rPr lang="pl-PL" sz="1400" dirty="0">
                <a:latin typeface="+mj-lt"/>
              </a:rPr>
              <a:t>projekt jest zgodny z Szczegółowym Opisem  Osi Priorytetowych RPO WO 2014-2020 – </a:t>
            </a:r>
            <a:r>
              <a:rPr lang="pl-PL" sz="1400" dirty="0" smtClean="0">
                <a:latin typeface="+mj-lt"/>
              </a:rPr>
              <a:t>EFS </a:t>
            </a:r>
            <a:r>
              <a:rPr lang="pl-PL" sz="1400" dirty="0">
                <a:latin typeface="+mj-lt"/>
              </a:rPr>
              <a:t>(dokument aktualny </a:t>
            </a:r>
            <a:r>
              <a:rPr lang="pl-PL" sz="1400" dirty="0" smtClean="0">
                <a:latin typeface="+mj-lt"/>
              </a:rPr>
              <a:t> na </a:t>
            </a:r>
            <a:r>
              <a:rPr lang="pl-PL" sz="1400" dirty="0">
                <a:latin typeface="+mj-lt"/>
              </a:rPr>
              <a:t>dzień ogłoszenia konkursu - wersja przyjęta przez Zarząd Województwa Opolskiego Uchwałą nr 733/2015 z dnia 16 czerwca 2015 r. z </a:t>
            </a:r>
            <a:r>
              <a:rPr lang="pl-PL" sz="1400" dirty="0" err="1">
                <a:latin typeface="+mj-lt"/>
              </a:rPr>
              <a:t>późn</a:t>
            </a:r>
            <a:r>
              <a:rPr lang="pl-PL" sz="1400" dirty="0">
                <a:latin typeface="+mj-lt"/>
              </a:rPr>
              <a:t>. zmianami), </a:t>
            </a:r>
            <a:r>
              <a:rPr lang="pl-PL" sz="1400" dirty="0" smtClean="0">
                <a:latin typeface="+mj-lt"/>
              </a:rPr>
              <a:t>w </a:t>
            </a:r>
            <a:r>
              <a:rPr lang="pl-PL" sz="1400" dirty="0">
                <a:latin typeface="+mj-lt"/>
              </a:rPr>
              <a:t>zakresie </a:t>
            </a:r>
            <a:r>
              <a:rPr lang="pl-PL" sz="1400" dirty="0" smtClean="0">
                <a:latin typeface="+mj-lt"/>
              </a:rPr>
              <a:t>zgodności z kartą działania, którego nabór dotyczy.</a:t>
            </a:r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marL="742950" lvl="1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algn="just"/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0"/>
            <a:ext cx="5760720" cy="6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764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71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SZCZEGÓŁOWE UNIWERSALNE</a:t>
            </a:r>
          </a:p>
          <a:p>
            <a:pPr algn="just"/>
            <a:endParaRPr lang="pl-PL" sz="1600" b="1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osób fizycznych </a:t>
            </a:r>
            <a:r>
              <a:rPr lang="pl-PL" sz="1400" dirty="0" smtClean="0">
                <a:latin typeface="+mj-lt"/>
              </a:rPr>
              <a:t>mieszkających </a:t>
            </a:r>
            <a:r>
              <a:rPr lang="pl-PL" sz="1400" dirty="0">
                <a:latin typeface="+mj-lt"/>
              </a:rPr>
              <a:t>w rozumieniu Kodeksu Cywilnego i/lub  pracujących  </a:t>
            </a:r>
            <a:r>
              <a:rPr lang="pl-PL" sz="1400" dirty="0" smtClean="0">
                <a:latin typeface="+mj-lt"/>
              </a:rPr>
              <a:t/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i/lub </a:t>
            </a:r>
            <a:r>
              <a:rPr lang="pl-PL" sz="1400" dirty="0">
                <a:latin typeface="+mj-lt"/>
              </a:rPr>
              <a:t>uczących się na terenie województwa </a:t>
            </a:r>
            <a:r>
              <a:rPr lang="pl-PL" sz="1400" dirty="0" smtClean="0">
                <a:latin typeface="+mj-lt"/>
              </a:rPr>
              <a:t>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podmiotów, których siedziba/oddział znajduje się  na terenie województwa opolskiego. </a:t>
            </a:r>
            <a:endParaRPr lang="pl-PL" sz="1400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 okresie realizacji prowadzi biuro projektu (lub posiada siedzibę, filię, delegaturę, oddział czy inną prawnie dozwoloną formę organizacyjną działalności podmiotu) na terenie województwa opolskiego z możliwością udostępnienia pełnej dokumentacji wdrażanego projektu oraz zapewniające uczestnikom projektu możliwość osobistego kontaktu z kadrą </a:t>
            </a:r>
            <a:r>
              <a:rPr lang="pl-PL" sz="1400" dirty="0" smtClean="0">
                <a:latin typeface="+mj-lt"/>
              </a:rPr>
              <a:t>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Projekt </a:t>
            </a:r>
            <a:r>
              <a:rPr lang="pl-PL" sz="1400" dirty="0">
                <a:latin typeface="+mj-lt"/>
              </a:rPr>
              <a:t>jest realizowany na terenie województwa </a:t>
            </a:r>
            <a:r>
              <a:rPr lang="pl-PL" sz="1400" dirty="0" smtClean="0">
                <a:latin typeface="+mj-lt"/>
              </a:rPr>
              <a:t>opolskiego.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Kwalifikowalność </a:t>
            </a:r>
            <a:r>
              <a:rPr lang="pl-PL" sz="1400" dirty="0">
                <a:latin typeface="+mj-lt"/>
              </a:rPr>
              <a:t>wydatków </a:t>
            </a:r>
            <a:r>
              <a:rPr lang="pl-PL" sz="1400" dirty="0" smtClean="0">
                <a:latin typeface="+mj-lt"/>
              </a:rPr>
              <a:t>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Termin rozpoczęcia realizacji projektu.</a:t>
            </a:r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25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395536" y="1268760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  <a:cs typeface="Times New Roman" pitchFamily="18" charset="0"/>
              </a:rPr>
              <a:t>Termin i </a:t>
            </a:r>
            <a:r>
              <a:rPr lang="pl-PL" altLang="pl-PL" sz="2000" b="1" u="sng" dirty="0" smtClean="0">
                <a:latin typeface="Calibri" pitchFamily="34" charset="0"/>
                <a:cs typeface="Times New Roman" pitchFamily="18" charset="0"/>
              </a:rPr>
              <a:t>miejsce naboru wniosków konkursowych w ramach 	Poddziałania 9.1.3 Wsparcie edukacji przedszkolnej</a:t>
            </a:r>
            <a:endParaRPr lang="pl-PL" altLang="pl-PL" sz="2000" b="1" u="sng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400" b="1" u="sng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400" b="1" u="sng" dirty="0" smtClean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dirty="0" smtClean="0">
                <a:latin typeface="Calibri" pitchFamily="34" charset="0"/>
                <a:cs typeface="Times New Roman" pitchFamily="18" charset="0"/>
              </a:rPr>
              <a:t>Wojewódzki Urząd Pracy w Opolu (zwany dalej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 IOK </a:t>
            </a:r>
            <a:r>
              <a:rPr lang="pl-PL" altLang="pl-PL" sz="1400" dirty="0" smtClean="0">
                <a:latin typeface="Calibri" pitchFamily="34" charset="0"/>
                <a:cs typeface="Times New Roman" pitchFamily="18" charset="0"/>
              </a:rPr>
              <a:t>– Instytucja Organizująca Konkurs) prowadzi nabór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wniosków o dofinansowanie </a:t>
            </a:r>
            <a:r>
              <a:rPr lang="pl-PL" altLang="pl-PL" sz="1400" dirty="0" smtClean="0">
                <a:latin typeface="Calibri" pitchFamily="34" charset="0"/>
                <a:cs typeface="Times New Roman" pitchFamily="18" charset="0"/>
              </a:rPr>
              <a:t>projektów konkursowych od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dnia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19.11.2018 r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.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(poniedziałek) </a:t>
            </a:r>
            <a:r>
              <a:rPr lang="pl-PL" altLang="pl-PL" sz="1400" dirty="0" smtClean="0">
                <a:latin typeface="Calibri" pitchFamily="34" charset="0"/>
                <a:cs typeface="Times New Roman" pitchFamily="18" charset="0"/>
              </a:rPr>
              <a:t>do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dnia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27.11.2018 r. (wtorek).</a:t>
            </a:r>
          </a:p>
          <a:p>
            <a:pPr algn="just"/>
            <a:endParaRPr lang="pl-PL" altLang="pl-PL" sz="14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Wypełniony w </a:t>
            </a:r>
            <a:r>
              <a:rPr lang="pl-PL" altLang="pl-PL" sz="14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2"/>
              </a:rPr>
              <a:t>Panelu Wnioskodawcy SYZYF RPO WO 2014-2020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, tj. generatorze wniosków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formularz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wniosku o dofinansowanie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projektu, Wnioskodawca musi wysłać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on-line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(taką funkcjonalność zapewnia generator wniosków dostępny na stronie internetowej </a:t>
            </a:r>
            <a:r>
              <a:rPr lang="pl-PL" altLang="pl-PL" sz="1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3"/>
              </a:rPr>
              <a:t>www.pw.opolskie.pl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)</a:t>
            </a:r>
            <a:r>
              <a:rPr lang="pl-PL" altLang="pl-PL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 wyżej określonym terminie.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600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Natomiast wersję papierową wniosku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(w </a:t>
            </a:r>
            <a:r>
              <a:rPr lang="pl-PL" altLang="pl-PL" sz="1400" dirty="0" smtClean="0">
                <a:latin typeface="Calibri" pitchFamily="34" charset="0"/>
                <a:cs typeface="Times New Roman" pitchFamily="18" charset="0"/>
              </a:rPr>
              <a:t>jednym egzemplarzu)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wraz z wymaganą dokumentacją,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należy składać od poniedziałku do piątku w godzinach pracy </a:t>
            </a:r>
            <a:r>
              <a:rPr lang="pl-PL" altLang="pl-PL" sz="1400" b="1" dirty="0" smtClean="0">
                <a:latin typeface="Calibri" pitchFamily="34" charset="0"/>
                <a:cs typeface="Times New Roman" pitchFamily="18" charset="0"/>
              </a:rPr>
              <a:t>urzędu,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tj. od 7:30 do 15:30 w: 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endParaRPr lang="pl-PL" altLang="pl-PL" sz="1200" b="1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600" b="1" dirty="0" smtClean="0">
                <a:latin typeface="Calibri" pitchFamily="34" charset="0"/>
                <a:cs typeface="Times New Roman" pitchFamily="18" charset="0"/>
              </a:rPr>
              <a:t>Wojewódzkim </a:t>
            </a:r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Urzędzie Pracy w Opolu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Punkt Informacyjny o EFS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Pokój nr 14</a:t>
            </a:r>
          </a:p>
          <a:p>
            <a:pPr algn="ctr"/>
            <a:r>
              <a:rPr lang="pl-PL" altLang="pl-PL" sz="1600" b="1" dirty="0">
                <a:latin typeface="Calibri" pitchFamily="34" charset="0"/>
                <a:cs typeface="Times New Roman" pitchFamily="18" charset="0"/>
              </a:rPr>
              <a:t>ul. Głogowska 25c 45-315 </a:t>
            </a:r>
            <a:r>
              <a:rPr lang="pl-PL" altLang="pl-PL" sz="1600" b="1" dirty="0" smtClean="0">
                <a:latin typeface="Calibri" pitchFamily="34" charset="0"/>
                <a:cs typeface="Times New Roman" pitchFamily="18" charset="0"/>
              </a:rPr>
              <a:t>Opole</a:t>
            </a: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03" y="5850047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23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MERYTORYCZNE (PUNKTOWANE)</a:t>
            </a:r>
          </a:p>
          <a:p>
            <a:pPr algn="just"/>
            <a:endParaRPr lang="pl-PL" sz="1600" b="1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Potencjał </a:t>
            </a:r>
            <a:r>
              <a:rPr lang="pl-PL" sz="1400" dirty="0">
                <a:latin typeface="+mj-lt"/>
              </a:rPr>
              <a:t>Wnioskodawcy i/lub Partnerów w tym </a:t>
            </a:r>
            <a:r>
              <a:rPr lang="pl-PL" sz="1400" dirty="0" smtClean="0">
                <a:latin typeface="+mj-lt"/>
              </a:rPr>
              <a:t>opis: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zasobów </a:t>
            </a:r>
            <a:r>
              <a:rPr lang="pl-PL" sz="1400" dirty="0">
                <a:latin typeface="+mj-lt"/>
              </a:rPr>
              <a:t>finansowych, jakie wniesie do projektu Wnioskodawca i/lub </a:t>
            </a:r>
            <a:r>
              <a:rPr lang="pl-PL" sz="1400" dirty="0" smtClean="0">
                <a:latin typeface="+mj-lt"/>
              </a:rPr>
              <a:t>Partnerzy,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potencjału </a:t>
            </a:r>
            <a:r>
              <a:rPr lang="pl-PL" sz="1400" dirty="0">
                <a:latin typeface="+mj-lt"/>
              </a:rPr>
              <a:t>kadrowego Wnioskodawcy i/lub Partnerów </a:t>
            </a:r>
            <a:r>
              <a:rPr lang="pl-PL" sz="1400" dirty="0" smtClean="0">
                <a:latin typeface="+mj-lt"/>
              </a:rPr>
              <a:t>i </a:t>
            </a:r>
            <a:r>
              <a:rPr lang="pl-PL" sz="1400" dirty="0">
                <a:latin typeface="+mj-lt"/>
              </a:rPr>
              <a:t>sposobu jego wykorzystania w ramach </a:t>
            </a:r>
            <a:r>
              <a:rPr lang="pl-PL" sz="1400" dirty="0" smtClean="0">
                <a:latin typeface="+mj-lt"/>
              </a:rPr>
              <a:t>projektu,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potencjału </a:t>
            </a:r>
            <a:r>
              <a:rPr lang="pl-PL" sz="1400" dirty="0">
                <a:latin typeface="+mj-lt"/>
              </a:rPr>
              <a:t>technicznego w tym sprzętowego i warunków lokalowych Wnioskodawcy i/lub Partnerów  </a:t>
            </a:r>
            <a:r>
              <a:rPr lang="pl-PL" sz="1400" dirty="0" smtClean="0">
                <a:latin typeface="+mj-lt"/>
              </a:rPr>
              <a:t/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i </a:t>
            </a:r>
            <a:r>
              <a:rPr lang="pl-PL" sz="1400" dirty="0">
                <a:latin typeface="+mj-lt"/>
              </a:rPr>
              <a:t>sposobu jego wykorzystania w ramach </a:t>
            </a:r>
            <a:r>
              <a:rPr lang="pl-PL" sz="1400" dirty="0" smtClean="0">
                <a:latin typeface="+mj-lt"/>
              </a:rPr>
              <a:t>projektu.</a:t>
            </a:r>
          </a:p>
          <a:p>
            <a:pPr marL="742950" lvl="1" indent="-285750" algn="just">
              <a:buFontTx/>
              <a:buChar char="-"/>
            </a:pPr>
            <a:endParaRPr lang="pl-PL" sz="14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Doświadczenie </a:t>
            </a:r>
            <a:r>
              <a:rPr lang="pl-PL" sz="1400" dirty="0">
                <a:latin typeface="+mj-lt"/>
              </a:rPr>
              <a:t>Wnioskodawcy i/lub Partnerów </a:t>
            </a:r>
            <a:r>
              <a:rPr lang="pl-PL" sz="1400" dirty="0" smtClean="0">
                <a:latin typeface="+mj-lt"/>
              </a:rPr>
              <a:t>z </a:t>
            </a:r>
            <a:r>
              <a:rPr lang="pl-PL" sz="1400" dirty="0">
                <a:latin typeface="+mj-lt"/>
              </a:rPr>
              <a:t>uwzględnieniem dotychczasowej </a:t>
            </a:r>
            <a:r>
              <a:rPr lang="pl-PL" sz="1400" dirty="0" smtClean="0">
                <a:latin typeface="+mj-lt"/>
              </a:rPr>
              <a:t>działalności: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w </a:t>
            </a:r>
            <a:r>
              <a:rPr lang="pl-PL" sz="1400" dirty="0">
                <a:latin typeface="+mj-lt"/>
              </a:rPr>
              <a:t>obszarze merytorycznym wsparcia projektu (zakres tematyczny</a:t>
            </a:r>
            <a:r>
              <a:rPr lang="pl-PL" sz="1400" dirty="0" smtClean="0">
                <a:latin typeface="+mj-lt"/>
              </a:rPr>
              <a:t>),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na </a:t>
            </a:r>
            <a:r>
              <a:rPr lang="pl-PL" sz="1400" dirty="0">
                <a:latin typeface="+mj-lt"/>
              </a:rPr>
              <a:t>rzecz grupy </a:t>
            </a:r>
            <a:r>
              <a:rPr lang="pl-PL" sz="1400" dirty="0" smtClean="0">
                <a:latin typeface="+mj-lt"/>
              </a:rPr>
              <a:t>docelowej,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 smtClean="0">
                <a:latin typeface="+mj-lt"/>
              </a:rPr>
              <a:t>na </a:t>
            </a:r>
            <a:r>
              <a:rPr lang="pl-PL" sz="1400" dirty="0">
                <a:latin typeface="+mj-lt"/>
              </a:rPr>
              <a:t>określonym obszarze terytorialnym, na  którym będzie realizowany projekt</a:t>
            </a:r>
            <a:r>
              <a:rPr lang="pl-PL" sz="1400" dirty="0" smtClean="0">
                <a:latin typeface="+mj-lt"/>
              </a:rPr>
              <a:t>.</a:t>
            </a:r>
          </a:p>
          <a:p>
            <a:pPr marL="742950" lvl="1" indent="-285750" algn="just">
              <a:buFontTx/>
              <a:buChar char="-"/>
            </a:pPr>
            <a:endParaRPr lang="pl-PL" sz="14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Trafność doboru i opisu zadań przewidzianych do realizacji w ramach projektu</a:t>
            </a:r>
            <a:r>
              <a:rPr lang="pl-PL" sz="1400" dirty="0" smtClean="0">
                <a:latin typeface="+mj-lt"/>
              </a:rPr>
              <a:t>.</a:t>
            </a:r>
          </a:p>
          <a:p>
            <a:pPr marL="342900" indent="-342900" algn="just">
              <a:buFont typeface="+mj-lt"/>
              <a:buAutoNum type="arabicPeriod" startAt="3"/>
            </a:pPr>
            <a:endParaRPr lang="pl-PL" sz="14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Poprawność sporządzenia budżetu projektu.</a:t>
            </a:r>
          </a:p>
          <a:p>
            <a:pPr algn="just"/>
            <a:endParaRPr lang="pl-PL" sz="1400" dirty="0">
              <a:latin typeface="+mj-lt"/>
            </a:endParaRPr>
          </a:p>
          <a:p>
            <a:pPr lvl="1" algn="just"/>
            <a:endParaRPr lang="pl-PL" sz="1400" dirty="0">
              <a:latin typeface="+mj-lt"/>
            </a:endParaRPr>
          </a:p>
          <a:p>
            <a:pPr algn="just"/>
            <a:endParaRPr lang="pl-PL" sz="20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61762"/>
            <a:ext cx="5760720" cy="63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65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45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KRYTERIUM NEGOCJACYJNE – UNIWERSALNE </a:t>
            </a:r>
          </a:p>
          <a:p>
            <a:pPr algn="just"/>
            <a:endParaRPr lang="pl-PL" sz="1600" b="1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Calibri" pitchFamily="34" charset="0"/>
              </a:rPr>
              <a:t>Projekt spełnia warunki postawione przez oceniających lub przewodniczącego Komisji Oceny Projektów.</a:t>
            </a: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r>
              <a:rPr lang="pl-PL" sz="1300" dirty="0">
                <a:latin typeface="+mj-lt"/>
              </a:rPr>
              <a:t>Kryterium weryfikowane na etapie negocjacji przez przewodniczącego Komisji Oceny Projektów (KOP). W </a:t>
            </a:r>
            <a:r>
              <a:rPr lang="pl-PL" sz="1300" dirty="0" smtClean="0">
                <a:latin typeface="+mj-lt"/>
              </a:rPr>
              <a:t>ramach </a:t>
            </a:r>
            <a:r>
              <a:rPr lang="pl-PL" sz="1300" dirty="0">
                <a:latin typeface="+mj-lt"/>
              </a:rPr>
              <a:t>weryfikacji kryterium sprawdzeniu podlega czy: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zostały wprowadzone zmiany wymagane przez </a:t>
            </a:r>
            <a:r>
              <a:rPr lang="pl-PL" sz="1300" dirty="0" smtClean="0">
                <a:latin typeface="+mj-lt"/>
              </a:rPr>
              <a:t>oceniających w </a:t>
            </a:r>
            <a:r>
              <a:rPr lang="pl-PL" sz="1300" dirty="0">
                <a:latin typeface="+mj-lt"/>
              </a:rPr>
              <a:t>kartach oceny lub przez przewodniczącego KOP wynikające z ustaleń negocjacyjnych, </a:t>
            </a:r>
            <a:endParaRPr lang="pl-PL" sz="1300" dirty="0" smtClean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300" dirty="0">
                <a:latin typeface="+mj-lt"/>
              </a:rPr>
              <a:t>podczas negocjacji KOP uzyskała wymagane wyjaśnienia i informacje od wnioskodawcy,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wprowadzono zmiany nieuzgodnione w ramach negocjacji. </a:t>
            </a:r>
          </a:p>
          <a:p>
            <a:pPr algn="just"/>
            <a:endParaRPr lang="pl-PL" sz="1300" dirty="0">
              <a:latin typeface="+mj-lt"/>
            </a:endParaRPr>
          </a:p>
          <a:p>
            <a:pPr algn="just"/>
            <a:r>
              <a:rPr lang="pl-PL" sz="1300" dirty="0">
                <a:latin typeface="+mj-lt"/>
              </a:rPr>
              <a:t>Jeśli odpowiedź na pytania 1-2 jest pozytywna, a na pytanie 3 negatywna,  kryterium zostanie uznane za spełnione i projekt otrzyma ocenę pozytywną. Inna niż wskazana powyżej odpowiedź na którekolwiek z pytań skutkuje  oceną  negatywną i  brakiem możliwości dofinansowania projektu.</a:t>
            </a:r>
            <a:endParaRPr lang="pl-PL" altLang="pl-PL" sz="1300" b="1" u="sng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93228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40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MERYTORYCZNE SZCZEGÓŁOWE </a:t>
            </a:r>
          </a:p>
          <a:p>
            <a:pPr algn="just">
              <a:lnSpc>
                <a:spcPct val="150000"/>
              </a:lnSpc>
            </a:pPr>
            <a:endParaRPr lang="pl-PL" sz="1600" b="1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Ograniczenie terytorialne realizacji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Trwałość nowopowstałych miejsc wychowania przedszkolnego.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Okres finansowania działań realizowanych w ramach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Mechanizm przeciwdziałania ryzyku podwójnego finansowania.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Indywidualna analiza potrzeb ośrodków wychowania przedszkolnego.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Analiza potrzeb dzieci w wieku przedszkolnym.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Indywidualna diagnoza stopnia przygotowania nauczycieli ośrodków wychowania przedszkolnego do pracy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z dziećmi w wieku przedszkolnym.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1400" dirty="0" smtClean="0">
                <a:latin typeface="+mj-lt"/>
              </a:rPr>
              <a:t>Przedsięwzięcia finansowane ze środków EFS prowadzone w ramach projektu stanowią uzupełnienie działań prowadzonych przed rozpoczęciem realizacji projektu.</a:t>
            </a:r>
          </a:p>
          <a:p>
            <a:endParaRPr lang="pl-PL" altLang="pl-PL" sz="10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86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pl-PL" sz="1600" b="1" dirty="0" smtClean="0">
                <a:latin typeface="+mj-lt"/>
              </a:rPr>
              <a:t>KRYTERIA MERYTORYCZNE SZCZEGÓŁOWE (PUNKTOWANE)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Komplementarność 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Projekt w co najmniej </a:t>
            </a:r>
            <a:r>
              <a:rPr lang="pl-PL" sz="1400" b="1" dirty="0" smtClean="0">
                <a:latin typeface="+mj-lt"/>
              </a:rPr>
              <a:t>15% </a:t>
            </a:r>
            <a:r>
              <a:rPr lang="pl-PL" sz="1400" dirty="0" smtClean="0">
                <a:latin typeface="+mj-lt"/>
              </a:rPr>
              <a:t>skierowany jest do dzieci z grup </a:t>
            </a:r>
            <a:r>
              <a:rPr lang="pl-PL" sz="1400" dirty="0" err="1" smtClean="0">
                <a:latin typeface="+mj-lt"/>
              </a:rPr>
              <a:t>defaworyzowanych</a:t>
            </a:r>
            <a:r>
              <a:rPr lang="pl-PL" sz="1400" dirty="0" smtClean="0">
                <a:latin typeface="+mj-lt"/>
              </a:rPr>
              <a:t>.</a:t>
            </a:r>
            <a:endParaRPr lang="pl-PL" sz="1400" dirty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Projekt w co najmniej </a:t>
            </a:r>
            <a:r>
              <a:rPr lang="pl-PL" sz="1400" b="1" dirty="0" smtClean="0">
                <a:latin typeface="+mj-lt"/>
              </a:rPr>
              <a:t>65%</a:t>
            </a:r>
            <a:r>
              <a:rPr lang="pl-PL" sz="1400" dirty="0" smtClean="0">
                <a:latin typeface="+mj-lt"/>
              </a:rPr>
              <a:t> skierowany jest do osób zamieszkałych na terenach wiejskich.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Projekt dotyczy OWP, które nie były odbiorcami interwencji współfinansowanej ze środków EFS, dostępnych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w ramach programów operacyjnych w ciągu </a:t>
            </a:r>
            <a:r>
              <a:rPr lang="pl-PL" sz="1400" b="1" dirty="0" smtClean="0">
                <a:latin typeface="+mj-lt"/>
              </a:rPr>
              <a:t>36 miesięcy</a:t>
            </a:r>
            <a:r>
              <a:rPr lang="pl-PL" sz="1400" dirty="0" smtClean="0">
                <a:latin typeface="+mj-lt"/>
              </a:rPr>
              <a:t> poprzedzających moment złożenia wniosku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o dofinansowanie w ramach RPO WO 2014-2020.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Projekt zakłada wsparcie doskonalenia umiejętności, kompetencji lub kwalifikacji zawodowych nauczycieli 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w zakresie pedagogiki specjalnej.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Wydłużenie godzin pracy ośrodków wychowania przedszkolnego.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 smtClean="0">
                <a:latin typeface="+mj-lt"/>
              </a:rPr>
              <a:t>Upowszechnienie edukacji przedszkolnej.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>
                <a:latin typeface="+mj-lt"/>
              </a:rPr>
              <a:t>P</a:t>
            </a:r>
            <a:r>
              <a:rPr lang="pl-PL" sz="1400" dirty="0" smtClean="0">
                <a:latin typeface="+mj-lt"/>
              </a:rPr>
              <a:t>rojekt </a:t>
            </a:r>
            <a:r>
              <a:rPr lang="pl-PL" sz="1400" dirty="0">
                <a:latin typeface="+mj-lt"/>
              </a:rPr>
              <a:t>zakłada objęcie wsparciem miast średnich, w </a:t>
            </a:r>
            <a:r>
              <a:rPr lang="pl-PL" sz="1400" dirty="0" smtClean="0">
                <a:latin typeface="+mj-lt"/>
              </a:rPr>
              <a:t>tym w szczególności </a:t>
            </a:r>
            <a:r>
              <a:rPr lang="pl-PL" sz="1400" dirty="0">
                <a:latin typeface="+mj-lt"/>
              </a:rPr>
              <a:t>miast średnich </a:t>
            </a:r>
            <a:r>
              <a:rPr lang="pl-PL" sz="1400" dirty="0" smtClean="0">
                <a:latin typeface="+mj-lt"/>
              </a:rPr>
              <a:t>tracących funkcje  </a:t>
            </a:r>
            <a:r>
              <a:rPr lang="pl-PL" sz="1400" dirty="0">
                <a:latin typeface="+mj-lt"/>
              </a:rPr>
              <a:t>społeczno-gospodarcze.</a:t>
            </a:r>
            <a:endParaRPr lang="pl-PL" sz="14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600" b="1" dirty="0" smtClean="0">
              <a:latin typeface="+mj-lt"/>
            </a:endParaRPr>
          </a:p>
          <a:p>
            <a:pPr algn="just"/>
            <a:endParaRPr lang="pl-PL" sz="1600" b="1" dirty="0" smtClean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 smtClean="0">
              <a:latin typeface="+mj-lt"/>
            </a:endParaRPr>
          </a:p>
          <a:p>
            <a:pPr algn="just"/>
            <a:endParaRPr lang="pl-PL" sz="1000" b="1" dirty="0" smtClean="0">
              <a:latin typeface="+mj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175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389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 smtClean="0">
                <a:latin typeface="+mn-lt"/>
                <a:cs typeface="Times New Roman" panose="02020603050405020304" pitchFamily="18" charset="0"/>
              </a:rPr>
              <a:t>Lista </a:t>
            </a:r>
            <a:r>
              <a:rPr lang="pl-PL" sz="2000" b="1" u="sng" dirty="0">
                <a:latin typeface="+mn-lt"/>
                <a:cs typeface="Times New Roman" panose="02020603050405020304" pitchFamily="18" charset="0"/>
              </a:rPr>
              <a:t>mierzalnych wskaźników projektu</a:t>
            </a:r>
            <a:endParaRPr lang="pl-PL" sz="2000" u="sng" dirty="0">
              <a:latin typeface="+mn-lt"/>
              <a:cs typeface="Times New Roman" panose="02020603050405020304" pitchFamily="18" charset="0"/>
            </a:endParaRPr>
          </a:p>
          <a:p>
            <a:pPr algn="ctr"/>
            <a:endParaRPr lang="pl-PL" altLang="pl-PL" sz="2000" b="1" u="sng" dirty="0" smtClean="0"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Dokument został podzielony na trzy grupy wskaźników: wskaźniki horyzontalne, wskaźniki wspólne EFS (CI) oraz wskaźniki dla </a:t>
            </a:r>
            <a:r>
              <a:rPr lang="pl-PL" sz="1400" i="1" dirty="0">
                <a:latin typeface="+mn-lt"/>
              </a:rPr>
              <a:t>poddziałania 9.1.3 Wsparcie edukacji przedszkolnej. </a:t>
            </a:r>
            <a:endParaRPr lang="pl-PL" sz="14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+mn-lt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Wnioskodawca zobowiązany jest do wyboru i określenia wartości większej od zera dla wszystkich wskaźników </a:t>
            </a:r>
            <a:r>
              <a:rPr lang="pl-PL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adekwatnych </a:t>
            </a:r>
            <a:r>
              <a:rPr lang="pl-PL" sz="1400" b="1" dirty="0">
                <a:latin typeface="+mn-lt"/>
              </a:rPr>
              <a:t>produktu i rezultatu ujętych we wskaźnikach horyzontalnych oraz wskaźnikach dla działania </a:t>
            </a:r>
            <a:r>
              <a:rPr lang="pl-PL" sz="1400" b="1" i="1" dirty="0">
                <a:latin typeface="+mn-lt"/>
              </a:rPr>
              <a:t>poddziałania 9.1.3 Wsparcie edukacji </a:t>
            </a:r>
            <a:r>
              <a:rPr lang="pl-PL" sz="1400" b="1" i="1" dirty="0" smtClean="0">
                <a:latin typeface="+mn-lt"/>
              </a:rPr>
              <a:t>przedszkolnej </a:t>
            </a:r>
            <a:r>
              <a:rPr lang="pl-PL" sz="1400" b="1" dirty="0" smtClean="0">
                <a:latin typeface="+mn-lt"/>
              </a:rPr>
              <a:t>w stosunku </a:t>
            </a:r>
            <a:r>
              <a:rPr lang="pl-PL" sz="1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celu projektu/ typu projektu/ grupy docelowej- </a:t>
            </a: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dotyczy łącznie wskaźników ujętych w pkt. 4.1 </a:t>
            </a:r>
            <a:r>
              <a:rPr lang="pl-PL" sz="1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 4.2 wniosku.</a:t>
            </a:r>
            <a:endParaRPr lang="pl-PL" sz="1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Założone wartości docelowe wskaźników większe od zera muszą być realne do osiągnięcia</a:t>
            </a:r>
            <a:r>
              <a:rPr lang="pl-PL" sz="1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pl-PL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Wnioskodawca powinien wykazać także możliwie najwięcej wskaźników pomocniczych odzwierciedlających koszty kwalifikowalne projektu, na podstawie których można </a:t>
            </a: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m.in.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dokonać oceny realizacji kryteriów projektu – dotyczy pkt. </a:t>
            </a:r>
            <a: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4.2 wniosku.</a:t>
            </a:r>
            <a:endParaRPr lang="pl-PL" sz="14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400" baseline="30000" dirty="0" smtClean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616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Prostokąt 1"/>
          <p:cNvSpPr/>
          <p:nvPr/>
        </p:nvSpPr>
        <p:spPr>
          <a:xfrm>
            <a:off x="185738" y="1409700"/>
            <a:ext cx="8418512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200" dirty="0"/>
              <a:t> </a:t>
            </a: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</p:txBody>
      </p:sp>
      <p:sp>
        <p:nvSpPr>
          <p:cNvPr id="7" name="Prostokąt 6"/>
          <p:cNvSpPr/>
          <p:nvPr/>
        </p:nvSpPr>
        <p:spPr>
          <a:xfrm>
            <a:off x="683568" y="170080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400" dirty="0"/>
              <a:t/>
            </a:r>
            <a:br>
              <a:rPr lang="pl-PL" sz="1400" dirty="0"/>
            </a:b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185738" y="1280909"/>
            <a:ext cx="874398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 smtClean="0">
                <a:latin typeface="+mj-lt"/>
              </a:rPr>
              <a:t>Przygotowanie wniosku o</a:t>
            </a:r>
            <a:r>
              <a:rPr lang="pl-PL" sz="2000" b="1" i="1" u="sng" dirty="0" smtClean="0">
                <a:latin typeface="+mj-lt"/>
              </a:rPr>
              <a:t> </a:t>
            </a:r>
            <a:r>
              <a:rPr lang="pl-PL" sz="2000" b="1" u="sng" dirty="0" smtClean="0">
                <a:latin typeface="+mj-lt"/>
              </a:rPr>
              <a:t>dofinansowanie</a:t>
            </a:r>
            <a:endParaRPr lang="pl-PL" sz="2000" b="1" u="sng" dirty="0">
              <a:latin typeface="+mj-lt"/>
            </a:endParaRPr>
          </a:p>
          <a:p>
            <a:pPr algn="ctr"/>
            <a:endParaRPr lang="pl-PL" altLang="pl-PL" sz="1400" b="1" dirty="0">
              <a:latin typeface="+mj-lt"/>
              <a:cs typeface="Times New Roman" pitchFamily="18" charset="0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Wzór wniosku o </a:t>
            </a: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>dofinansowanie </a:t>
            </a:r>
            <a:r>
              <a:rPr lang="pl-PL" altLang="pl-PL" sz="1400" b="1" u="sng" dirty="0">
                <a:latin typeface="+mj-lt"/>
                <a:cs typeface="Times New Roman" pitchFamily="18" charset="0"/>
              </a:rPr>
              <a:t>projektu, którym </a:t>
            </a: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>Wnioskodawca musi się posługiwać </a:t>
            </a:r>
            <a:r>
              <a:rPr lang="pl-PL" altLang="pl-PL" sz="1400" b="1" u="sng" dirty="0">
                <a:latin typeface="+mj-lt"/>
                <a:cs typeface="Times New Roman" pitchFamily="18" charset="0"/>
              </a:rPr>
              <a:t>ubiegając się </a:t>
            </a: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/>
            </a:r>
            <a:br>
              <a:rPr lang="pl-PL" altLang="pl-PL" sz="1400" b="1" u="sng" dirty="0" smtClean="0">
                <a:latin typeface="+mj-lt"/>
                <a:cs typeface="Times New Roman" pitchFamily="18" charset="0"/>
              </a:rPr>
            </a:b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>o </a:t>
            </a:r>
            <a:r>
              <a:rPr lang="pl-PL" altLang="pl-PL" sz="1400" b="1" u="sng" dirty="0">
                <a:latin typeface="+mj-lt"/>
                <a:cs typeface="Times New Roman" pitchFamily="18" charset="0"/>
              </a:rPr>
              <a:t>dofinansowanie </a:t>
            </a: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>projektu </a:t>
            </a:r>
            <a:r>
              <a:rPr lang="pl-PL" altLang="pl-PL" sz="1400" b="1" u="sng" dirty="0">
                <a:latin typeface="+mj-lt"/>
                <a:cs typeface="Times New Roman" pitchFamily="18" charset="0"/>
              </a:rPr>
              <a:t>w ramach danego konkursu stanowi załącznik nr </a:t>
            </a: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>3 </a:t>
            </a:r>
            <a:r>
              <a:rPr lang="pl-PL" altLang="pl-PL" sz="1400" b="1" u="sng" dirty="0">
                <a:latin typeface="+mj-lt"/>
                <a:cs typeface="Times New Roman" pitchFamily="18" charset="0"/>
              </a:rPr>
              <a:t>do Regulaminu </a:t>
            </a: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>Konkursu.</a:t>
            </a:r>
            <a:endParaRPr lang="pl-PL" altLang="pl-PL" sz="1400" b="1" u="sng" dirty="0">
              <a:latin typeface="+mj-lt"/>
              <a:cs typeface="Times New Roman" pitchFamily="18" charset="0"/>
            </a:endParaRPr>
          </a:p>
          <a:p>
            <a:pPr algn="ctr"/>
            <a:endParaRPr lang="pl-PL" sz="1400" b="1" u="sng" dirty="0">
              <a:latin typeface="+mj-lt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Instrukcja wypełnienia wniosku o dofinasowanie  projektu znajduje się w załączniku nr </a:t>
            </a:r>
            <a:r>
              <a:rPr lang="pl-PL" altLang="pl-PL" sz="1400" b="1" u="sng" dirty="0" smtClean="0">
                <a:latin typeface="+mj-lt"/>
                <a:cs typeface="Times New Roman" pitchFamily="18" charset="0"/>
              </a:rPr>
              <a:t>2 </a:t>
            </a:r>
            <a:r>
              <a:rPr lang="pl-PL" altLang="pl-PL" sz="1400" b="1" u="sng" dirty="0">
                <a:latin typeface="+mj-lt"/>
                <a:cs typeface="Times New Roman" pitchFamily="18" charset="0"/>
              </a:rPr>
              <a:t>do Regulaminu Konkursu. </a:t>
            </a:r>
            <a:endParaRPr lang="pl-PL" sz="1400" b="1" u="sng" dirty="0" smtClean="0">
              <a:latin typeface="+mj-lt"/>
            </a:endParaRPr>
          </a:p>
          <a:p>
            <a:pPr algn="ctr"/>
            <a:endParaRPr lang="pl-PL" sz="1400" dirty="0" smtClean="0">
              <a:latin typeface="+mj-lt"/>
            </a:endParaRPr>
          </a:p>
          <a:p>
            <a:pPr algn="just"/>
            <a:r>
              <a:rPr lang="pl-PL" sz="1400" dirty="0" smtClean="0">
                <a:latin typeface="+mj-lt"/>
              </a:rPr>
              <a:t>Wniosek o </a:t>
            </a:r>
            <a:r>
              <a:rPr lang="pl-PL" sz="1400" dirty="0">
                <a:latin typeface="+mj-lt"/>
              </a:rPr>
              <a:t>dofinansowanie projektu musi być wypełniony w taki sposób, aby zawierał informacje</a:t>
            </a:r>
            <a:r>
              <a:rPr lang="pl-PL" sz="1400" dirty="0" smtClean="0">
                <a:latin typeface="+mj-lt"/>
              </a:rPr>
              <a:t>,</a:t>
            </a:r>
            <a:br>
              <a:rPr lang="pl-PL" sz="1400" dirty="0" smtClean="0">
                <a:latin typeface="+mj-lt"/>
              </a:rPr>
            </a:br>
            <a:r>
              <a:rPr lang="pl-PL" sz="1400" dirty="0" smtClean="0">
                <a:latin typeface="+mj-lt"/>
              </a:rPr>
              <a:t>które </a:t>
            </a:r>
            <a:r>
              <a:rPr lang="pl-PL" sz="1400" dirty="0">
                <a:latin typeface="+mj-lt"/>
              </a:rPr>
              <a:t>pozwolą na ocenę </a:t>
            </a:r>
            <a:r>
              <a:rPr lang="pl-PL" sz="1400" u="sng" dirty="0">
                <a:latin typeface="+mj-lt"/>
              </a:rPr>
              <a:t>wszystkich kryteriów wyboru projektów</a:t>
            </a:r>
            <a:r>
              <a:rPr lang="pl-PL" sz="1400" dirty="0">
                <a:latin typeface="+mj-lt"/>
              </a:rPr>
              <a:t> </a:t>
            </a:r>
            <a:r>
              <a:rPr lang="pl-PL" sz="1400" dirty="0" smtClean="0">
                <a:latin typeface="+mj-lt"/>
              </a:rPr>
              <a:t>określonych w </a:t>
            </a:r>
            <a:r>
              <a:rPr lang="pl-PL" sz="1400" dirty="0">
                <a:latin typeface="+mj-lt"/>
              </a:rPr>
              <a:t>Regulaminie konkursu.</a:t>
            </a:r>
          </a:p>
          <a:p>
            <a:pPr algn="ctr"/>
            <a:endParaRPr lang="pl-PL" sz="1400" dirty="0" smtClean="0">
              <a:latin typeface="+mj-lt"/>
            </a:endParaRPr>
          </a:p>
          <a:p>
            <a:pPr algn="ctr"/>
            <a:r>
              <a:rPr lang="pl-PL" sz="1400" b="1" dirty="0" smtClean="0">
                <a:latin typeface="+mj-lt"/>
              </a:rPr>
              <a:t/>
            </a:r>
            <a:br>
              <a:rPr lang="pl-PL" sz="1400" b="1" dirty="0" smtClean="0">
                <a:latin typeface="+mj-lt"/>
              </a:rPr>
            </a:br>
            <a:r>
              <a:rPr lang="pl-PL" sz="1600" b="1" dirty="0" smtClean="0">
                <a:latin typeface="+mj-lt"/>
              </a:rPr>
              <a:t>UWAGA</a:t>
            </a:r>
            <a:endParaRPr lang="pl-PL" sz="1600" b="1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1400" b="1" dirty="0" smtClean="0">
                <a:latin typeface="+mj-lt"/>
              </a:rPr>
              <a:t>W </a:t>
            </a:r>
            <a:r>
              <a:rPr lang="pl-PL" sz="1400" b="1" dirty="0">
                <a:latin typeface="+mj-lt"/>
              </a:rPr>
              <a:t>formularzu wniosku nie należy pozostawiać pustych pól (należy wypełnić je właściwą treścią, lub wpisać: „nie dotyczy”, „-” lub „0” w przypadku tabel, w których należy określić wartość, np. tabel finansowych, tabel dotyczących wartości bazowych i docelowych wskaźników, itp</a:t>
            </a:r>
            <a:r>
              <a:rPr lang="pl-PL" sz="1400" b="1" dirty="0" smtClean="0">
                <a:latin typeface="+mj-lt"/>
              </a:rPr>
              <a:t>.</a:t>
            </a:r>
            <a:endParaRPr lang="pl-PL" sz="1400" b="1" dirty="0" smtClean="0">
              <a:latin typeface="+mj-lt"/>
            </a:endParaRPr>
          </a:p>
          <a:p>
            <a:pPr algn="ctr"/>
            <a:endParaRPr lang="pl-PL" sz="1400" dirty="0" smtClean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368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8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 bwMode="auto">
          <a:xfrm>
            <a:off x="103188" y="1125538"/>
            <a:ext cx="8645525" cy="4302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0490" tIns="110490" rIns="110490" bIns="110490" anchor="ctr"/>
          <a:lstStyle>
            <a:lvl1pPr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 sz="3200" dirty="0" smtClean="0"/>
          </a:p>
        </p:txBody>
      </p:sp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33803" name="Prostokąt 4"/>
          <p:cNvSpPr>
            <a:spLocks noChangeArrowheads="1"/>
          </p:cNvSpPr>
          <p:nvPr/>
        </p:nvSpPr>
        <p:spPr bwMode="auto">
          <a:xfrm>
            <a:off x="214282" y="1176599"/>
            <a:ext cx="8715436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b="1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Zasady </a:t>
            </a:r>
            <a:r>
              <a:rPr lang="pl-PL" altLang="pl-PL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konstruowania budżetu </a:t>
            </a:r>
            <a:r>
              <a:rPr lang="pl-PL" altLang="pl-PL" b="1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projektu</a:t>
            </a:r>
          </a:p>
          <a:p>
            <a:pPr algn="just"/>
            <a:endParaRPr lang="pl-PL" altLang="pl-PL" sz="1200" dirty="0">
              <a:latin typeface="+mn-lt"/>
              <a:ea typeface="Times New Roman" pitchFamily="18" charset="0"/>
              <a:cs typeface="Calibri" pitchFamily="34" charset="0"/>
            </a:endParaRPr>
          </a:p>
          <a:p>
            <a:pPr algn="just"/>
            <a:r>
              <a:rPr lang="pl-PL" sz="1400" b="1" dirty="0" smtClean="0">
                <a:latin typeface="+mn-lt"/>
              </a:rPr>
              <a:t>Przyjęcie danego projektu do realizacji i podpisanie z beneficjentem umowy o dofinansowanie nie oznacza, </a:t>
            </a:r>
            <a:br>
              <a:rPr lang="pl-PL" sz="1400" b="1" dirty="0" smtClean="0">
                <a:latin typeface="+mn-lt"/>
              </a:rPr>
            </a:br>
            <a:r>
              <a:rPr lang="pl-PL" sz="1400" b="1" dirty="0" smtClean="0">
                <a:latin typeface="+mn-lt"/>
              </a:rPr>
              <a:t>że wszystkie wydatki, które beneficjent przedstawi we wniosku o płatność w trakcie realizacji projektu, zostaną uznane za kwalifikowalne.</a:t>
            </a:r>
          </a:p>
          <a:p>
            <a:pPr algn="just"/>
            <a:endParaRPr lang="pl-PL" altLang="pl-PL" sz="1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altLang="pl-PL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Planowane koszty projektu przedstawione są w budżecie projektu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z </a:t>
            </a:r>
            <a:r>
              <a:rPr lang="pl-PL" altLang="pl-PL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podziałem na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–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koszty bezpośrednie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-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koszty dotyczące realizacji poszczególnych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zadań 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merytorycznych w projekcie,</a:t>
            </a:r>
          </a:p>
          <a:p>
            <a:pPr algn="just">
              <a:lnSpc>
                <a:spcPct val="150000"/>
              </a:lnSpc>
            </a:pP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–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koszty pośrednie  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-   koszty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administracyjne związane z obsługą projektu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altLang="pl-PL" sz="1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/>
            <a:r>
              <a:rPr lang="pl-PL" altLang="pl-PL" sz="1400" b="1" u="sng" dirty="0">
                <a:latin typeface="Calibri" pitchFamily="34" charset="0"/>
                <a:cs typeface="Times New Roman" pitchFamily="18" charset="0"/>
              </a:rPr>
              <a:t>Koszty bezpośrednie</a:t>
            </a:r>
            <a:r>
              <a:rPr lang="pl-PL" altLang="pl-PL" sz="1400" u="sng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 ramach projektu powinny zostać oszacowane należycie, racjonalnie i efektywnie, zgodnie </a:t>
            </a:r>
            <a:r>
              <a:rPr lang="pl-PL" altLang="pl-PL" sz="14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pl-PL" altLang="pl-PL" sz="1400" dirty="0" smtClean="0">
                <a:latin typeface="Calibri" pitchFamily="34" charset="0"/>
                <a:cs typeface="Times New Roman" pitchFamily="18" charset="0"/>
              </a:rPr>
            </a:br>
            <a:r>
              <a:rPr lang="pl-PL" altLang="pl-PL" sz="1400" dirty="0" smtClean="0">
                <a:latin typeface="Calibri" pitchFamily="34" charset="0"/>
                <a:cs typeface="Times New Roman" pitchFamily="18" charset="0"/>
              </a:rPr>
              <a:t>z procedurami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określonymi w </a:t>
            </a:r>
            <a:r>
              <a:rPr lang="pl-PL" altLang="pl-PL" sz="14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Wytycznych w zakresie kwalifikowalności wydatków (…)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oraz </a:t>
            </a:r>
            <a:br>
              <a:rPr lang="pl-PL" altLang="pl-PL" sz="1400" dirty="0">
                <a:latin typeface="Calibri" pitchFamily="34" charset="0"/>
                <a:cs typeface="Times New Roman" pitchFamily="18" charset="0"/>
              </a:rPr>
            </a:b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z uwzględnieniem stawek rynkowych zgodnie z </a:t>
            </a:r>
            <a:r>
              <a:rPr lang="pl-PL" altLang="pl-PL" sz="1400" i="1" dirty="0" smtClean="0">
                <a:latin typeface="Calibri" pitchFamily="34" charset="0"/>
                <a:cs typeface="Times New Roman" pitchFamily="18" charset="0"/>
              </a:rPr>
              <a:t>Taryfikatorem </a:t>
            </a:r>
            <a:r>
              <a:rPr lang="pl-PL" altLang="pl-PL" sz="1400" i="1" dirty="0">
                <a:latin typeface="Calibri" pitchFamily="34" charset="0"/>
                <a:cs typeface="Times New Roman" pitchFamily="18" charset="0"/>
              </a:rPr>
              <a:t>maksymalnych, dopuszczalnych cen towarów i usług typowych (powszechnie występujących) dla konkursowego i pozakonkursowego trybu wyboru </a:t>
            </a:r>
            <a:r>
              <a:rPr lang="pl-PL" altLang="pl-PL" sz="1400" i="1" dirty="0" smtClean="0">
                <a:latin typeface="Calibri" pitchFamily="34" charset="0"/>
                <a:cs typeface="Times New Roman" pitchFamily="18" charset="0"/>
              </a:rPr>
              <a:t>projektów (…).</a:t>
            </a:r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400" dirty="0" smtClean="0">
              <a:latin typeface="Calibri" pitchFamily="34" charset="0"/>
            </a:endParaRPr>
          </a:p>
          <a:p>
            <a:pPr algn="just"/>
            <a:r>
              <a:rPr lang="pl-PL" altLang="pl-PL" sz="1400" b="1" dirty="0" smtClean="0">
                <a:latin typeface="Calibri" pitchFamily="34" charset="0"/>
              </a:rPr>
              <a:t>W </a:t>
            </a:r>
            <a:r>
              <a:rPr lang="pl-PL" altLang="pl-PL" sz="1400" b="1" dirty="0">
                <a:latin typeface="Calibri" pitchFamily="34" charset="0"/>
              </a:rPr>
              <a:t>budżecie projektu wnioskodawca wskazuje i uzasadnia źródła finansowania wykazując racjonalność </a:t>
            </a:r>
            <a:br>
              <a:rPr lang="pl-PL" altLang="pl-PL" sz="1400" b="1" dirty="0">
                <a:latin typeface="Calibri" pitchFamily="34" charset="0"/>
              </a:rPr>
            </a:br>
            <a:r>
              <a:rPr lang="pl-PL" altLang="pl-PL" sz="1400" b="1" dirty="0">
                <a:latin typeface="Calibri" pitchFamily="34" charset="0"/>
              </a:rPr>
              <a:t>i efektywność wydatków oraz brak podwójnego finansowania.</a:t>
            </a:r>
          </a:p>
          <a:p>
            <a:pPr algn="just">
              <a:lnSpc>
                <a:spcPct val="150000"/>
              </a:lnSpc>
            </a:pPr>
            <a:endParaRPr lang="pl-PL" altLang="pl-PL" sz="1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l-PL" altLang="pl-PL" sz="1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l-PL" altLang="pl-PL" sz="1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l-PL" altLang="pl-PL" sz="1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l-PL" altLang="pl-PL" sz="1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l-PL" altLang="pl-PL" sz="1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pl-PL" altLang="pl-PL" sz="1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14282" y="13714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590" y="6019119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39945" name="Prostokąt 2"/>
          <p:cNvSpPr>
            <a:spLocks noChangeArrowheads="1"/>
          </p:cNvSpPr>
          <p:nvPr/>
        </p:nvSpPr>
        <p:spPr bwMode="auto">
          <a:xfrm>
            <a:off x="205229" y="1190106"/>
            <a:ext cx="8715436" cy="550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</a:pPr>
            <a:r>
              <a:rPr lang="pl-PL" altLang="pl-PL" sz="1400" b="1" u="sng" dirty="0" smtClean="0">
                <a:latin typeface="Calibri" pitchFamily="34" charset="0"/>
                <a:cs typeface="Times New Roman" pitchFamily="18" charset="0"/>
              </a:rPr>
              <a:t>Koszty </a:t>
            </a:r>
            <a:r>
              <a:rPr lang="pl-PL" altLang="pl-PL" sz="1400" b="1" u="sng" dirty="0">
                <a:latin typeface="Calibri" pitchFamily="34" charset="0"/>
                <a:cs typeface="Times New Roman" pitchFamily="18" charset="0"/>
              </a:rPr>
              <a:t>pośrednie stanowią koszty administracyjne </a:t>
            </a:r>
            <a:r>
              <a:rPr lang="pl-PL" altLang="pl-PL" sz="1400" b="1" u="sng" dirty="0" smtClean="0">
                <a:latin typeface="Calibri" pitchFamily="34" charset="0"/>
                <a:cs typeface="Times New Roman" pitchFamily="18" charset="0"/>
              </a:rPr>
              <a:t>związane </a:t>
            </a:r>
            <a:r>
              <a:rPr lang="pl-PL" altLang="pl-PL" sz="1400" b="1" u="sng" dirty="0">
                <a:latin typeface="Calibri" pitchFamily="34" charset="0"/>
                <a:cs typeface="Times New Roman" pitchFamily="18" charset="0"/>
              </a:rPr>
              <a:t>z obsługą projektu, w szczególności</a:t>
            </a:r>
            <a:r>
              <a:rPr lang="pl-PL" altLang="pl-PL" sz="1400" u="sng" dirty="0" smtClean="0">
                <a:latin typeface="Calibri" pitchFamily="34" charset="0"/>
                <a:cs typeface="Times New Roman" pitchFamily="18" charset="0"/>
              </a:rPr>
              <a:t>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 smtClean="0">
                <a:latin typeface="+mn-lt"/>
              </a:rPr>
              <a:t>koszty </a:t>
            </a:r>
            <a:r>
              <a:rPr lang="pl-PL" sz="1400" b="1" dirty="0">
                <a:latin typeface="+mn-lt"/>
              </a:rPr>
              <a:t>koordynatora lub kierownika projektu oraz innego personelu bezpośrednio zaangażowanego w zarządzanie, rozliczanie, monitorowanie projektu lub prowadzenie innych działań administracyjnych w projekcie</a:t>
            </a:r>
            <a:r>
              <a:rPr lang="pl-PL" sz="1400" dirty="0">
                <a:latin typeface="+mn-lt"/>
              </a:rPr>
              <a:t>, w tym w szczególności koszty wynagrodzenia tych osób, ich delegacji służbowych i szkoleń oraz koszty związane </a:t>
            </a:r>
            <a:r>
              <a:rPr lang="pl-PL" sz="1400" dirty="0" smtClean="0">
                <a:latin typeface="+mn-lt"/>
              </a:rPr>
              <a:t>z </a:t>
            </a:r>
            <a:r>
              <a:rPr lang="pl-PL" sz="1400" dirty="0">
                <a:latin typeface="+mn-lt"/>
              </a:rPr>
              <a:t>wdrażaniem polityki równych szans przez te osoby,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+mn-lt"/>
              </a:rPr>
              <a:t> </a:t>
            </a:r>
            <a:r>
              <a:rPr lang="pl-PL" sz="1400" b="1" dirty="0">
                <a:latin typeface="+mn-lt"/>
              </a:rPr>
              <a:t>koszty zarządu </a:t>
            </a:r>
            <a:r>
              <a:rPr lang="pl-PL" sz="1400" dirty="0">
                <a:latin typeface="+mn-lt"/>
              </a:rPr>
              <a:t>(wynagrodzenia osób uprawnionych do reprezentowania jednostki, których zakresy czynności nie są przypisane wyłącznie do projektu, np. kierownik jednostki),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+mn-lt"/>
              </a:rPr>
              <a:t> </a:t>
            </a:r>
            <a:r>
              <a:rPr lang="pl-PL" sz="1400" b="1" dirty="0">
                <a:latin typeface="+mn-lt"/>
              </a:rPr>
              <a:t>koszty personelu obsługowego </a:t>
            </a:r>
            <a:r>
              <a:rPr lang="pl-PL" sz="1400" dirty="0">
                <a:latin typeface="+mn-lt"/>
              </a:rPr>
              <a:t>(obsługa kadrowa, finansowa, administracyjna, sekretariat, kancelaria, obsługa prawna, w tym dotycząca zamówień) na potrzeby funkcjonowania jednostki,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+mn-lt"/>
              </a:rPr>
              <a:t> </a:t>
            </a:r>
            <a:r>
              <a:rPr lang="pl-PL" sz="1400" b="1" dirty="0">
                <a:latin typeface="+mn-lt"/>
              </a:rPr>
              <a:t>koszty obsługi księgowej </a:t>
            </a:r>
            <a:r>
              <a:rPr lang="pl-PL" sz="1400" dirty="0">
                <a:latin typeface="+mn-lt"/>
              </a:rPr>
              <a:t>(wynagrodzenia osób księgujących wydatki w projekcie, koszty związane ze zleceniem prowadzenia obsługi księgowej projektu biuru rachunkowemu),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+mn-lt"/>
              </a:rPr>
              <a:t> </a:t>
            </a:r>
            <a:r>
              <a:rPr lang="pl-PL" sz="1400" b="1" dirty="0">
                <a:latin typeface="+mn-lt"/>
              </a:rPr>
              <a:t>koszty utrzymania powierzchni biurowych</a:t>
            </a:r>
            <a:r>
              <a:rPr lang="pl-PL" sz="1400" dirty="0">
                <a:latin typeface="+mn-lt"/>
              </a:rPr>
              <a:t> (czynsz, najem, opłaty administracyjne) związanych z obsługą administracyjną projektu</a:t>
            </a:r>
            <a:r>
              <a:rPr lang="pl-PL" sz="1400" dirty="0" smtClean="0">
                <a:latin typeface="+mn-lt"/>
              </a:rPr>
              <a:t>,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>
                <a:latin typeface="+mn-lt"/>
              </a:rPr>
              <a:t>wydatki związane z otworzeniem lub prowadzeniem wyodrębnionego na rzecz projektu subkonta </a:t>
            </a:r>
            <a:r>
              <a:rPr lang="pl-PL" sz="1400" dirty="0">
                <a:latin typeface="+mn-lt"/>
              </a:rPr>
              <a:t>na rachunku bankowym </a:t>
            </a:r>
            <a:r>
              <a:rPr lang="pl-PL" sz="1400" b="1" dirty="0">
                <a:latin typeface="+mn-lt"/>
              </a:rPr>
              <a:t>lub odrębnego rachunku bankowego</a:t>
            </a:r>
            <a:r>
              <a:rPr lang="pl-PL" sz="1400" dirty="0">
                <a:latin typeface="+mn-lt"/>
              </a:rPr>
              <a:t>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l-PL" sz="1400" dirty="0">
              <a:latin typeface="+mn-lt"/>
            </a:endParaRPr>
          </a:p>
          <a:p>
            <a:pPr lvl="0">
              <a:lnSpc>
                <a:spcPct val="150000"/>
              </a:lnSpc>
            </a:pPr>
            <a:r>
              <a:rPr lang="pl-PL" sz="1400" dirty="0">
                <a:latin typeface="+mn-lt"/>
              </a:rPr>
              <a:t> </a:t>
            </a:r>
            <a:endParaRPr lang="pl-PL" altLang="pl-PL" sz="1700" dirty="0">
              <a:latin typeface="+mn-lt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65772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4107" name="Prostokąt 9"/>
          <p:cNvSpPr>
            <a:spLocks noChangeArrowheads="1"/>
          </p:cNvSpPr>
          <p:nvPr/>
        </p:nvSpPr>
        <p:spPr bwMode="auto">
          <a:xfrm>
            <a:off x="400050" y="1989138"/>
            <a:ext cx="7924800" cy="1008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	</a:t>
            </a:r>
            <a:r>
              <a:rPr lang="pl-PL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	</a:t>
            </a:r>
            <a:endParaRPr lang="pl-PL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endParaRPr lang="pl-PL" altLang="pl-PL" sz="1400" dirty="0" smtClean="0">
              <a:latin typeface="+mn-lt"/>
            </a:endParaRPr>
          </a:p>
          <a:p>
            <a:pPr eaLnBrk="1" hangingPunct="1">
              <a:defRPr/>
            </a:pPr>
            <a:endParaRPr lang="pl-PL" altLang="pl-PL" dirty="0" smtClean="0"/>
          </a:p>
        </p:txBody>
      </p:sp>
      <p:sp>
        <p:nvSpPr>
          <p:cNvPr id="40969" name="Prostokąt 10"/>
          <p:cNvSpPr>
            <a:spLocks noChangeArrowheads="1"/>
          </p:cNvSpPr>
          <p:nvPr/>
        </p:nvSpPr>
        <p:spPr bwMode="auto">
          <a:xfrm>
            <a:off x="1368425" y="3024188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40970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187541" y="1090484"/>
            <a:ext cx="871543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 smtClean="0">
                <a:latin typeface="+mn-lt"/>
              </a:rPr>
              <a:t>działania </a:t>
            </a:r>
            <a:r>
              <a:rPr lang="pl-PL" sz="1400" b="1" dirty="0">
                <a:latin typeface="+mn-lt"/>
              </a:rPr>
              <a:t>informacyjno-promocyjne projektu</a:t>
            </a:r>
            <a:r>
              <a:rPr lang="pl-PL" sz="1400" dirty="0">
                <a:latin typeface="+mn-lt"/>
              </a:rPr>
              <a:t> (np. zakup materiałów promocyjnych i informacyjnych, zakup ogłoszeń prasowych, utworzenie i prowadzenie strony internetowej o projekcie, oznakowanie projektu, plakaty, ulotki, itp.),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+mn-lt"/>
              </a:rPr>
              <a:t> </a:t>
            </a:r>
            <a:r>
              <a:rPr lang="pl-PL" sz="1400" b="1" dirty="0">
                <a:latin typeface="+mn-lt"/>
              </a:rPr>
              <a:t>amortyzacja, najem lub zakup aktywów </a:t>
            </a:r>
            <a:r>
              <a:rPr lang="pl-PL" sz="1400" dirty="0">
                <a:latin typeface="+mn-lt"/>
              </a:rPr>
              <a:t>(środków trwałych i wartości niematerialnych i prawnych używanych na potrzeby osób, o których mowa w literze </a:t>
            </a:r>
            <a:r>
              <a:rPr lang="pl-PL" sz="1400" dirty="0" smtClean="0">
                <a:latin typeface="+mn-lt"/>
              </a:rPr>
              <a:t>a-d),</a:t>
            </a:r>
            <a:endParaRPr lang="pl-PL" sz="1400" dirty="0">
              <a:latin typeface="+mn-lt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>
                <a:latin typeface="+mn-lt"/>
              </a:rPr>
              <a:t>opłaty za energię elektryczną, cieplną, gazową i wodę, opłaty przesyłowe, opłaty za odprowadzanie ścieków</a:t>
            </a:r>
            <a:r>
              <a:rPr lang="pl-PL" sz="1400" dirty="0">
                <a:latin typeface="+mn-lt"/>
              </a:rPr>
              <a:t>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w  zakresie związanym z obsługą administracyjną projektu,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>
                <a:latin typeface="+mn-lt"/>
              </a:rPr>
              <a:t>koszty usług pocztowych, telefonicznych, internetowych, kurierskich </a:t>
            </a:r>
            <a:r>
              <a:rPr lang="pl-PL" sz="1400" dirty="0">
                <a:latin typeface="+mn-lt"/>
              </a:rPr>
              <a:t>związanych z obsługą administracyjną projektu,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>
                <a:latin typeface="+mn-lt"/>
              </a:rPr>
              <a:t>koszty biurowe </a:t>
            </a:r>
            <a:r>
              <a:rPr lang="pl-PL" sz="1400" dirty="0">
                <a:latin typeface="+mn-lt"/>
              </a:rPr>
              <a:t>związane z obsługą administracyjną projektu</a:t>
            </a:r>
            <a:r>
              <a:rPr lang="pl-PL" sz="1400" b="1" dirty="0">
                <a:latin typeface="+mn-lt"/>
              </a:rPr>
              <a:t> </a:t>
            </a:r>
            <a:r>
              <a:rPr lang="pl-PL" sz="1400" dirty="0">
                <a:latin typeface="+mn-lt"/>
              </a:rPr>
              <a:t>( zakup materiałów biurowych i artykułów piśmienniczych związanych z obsługą projektu,</a:t>
            </a:r>
            <a:r>
              <a:rPr lang="pl-PL" sz="1400" b="1" dirty="0">
                <a:latin typeface="+mn-lt"/>
              </a:rPr>
              <a:t> </a:t>
            </a:r>
            <a:r>
              <a:rPr lang="pl-PL" sz="1400" dirty="0">
                <a:latin typeface="+mn-lt"/>
              </a:rPr>
              <a:t>koszty usług powielania dokumentów),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>
                <a:latin typeface="+mn-lt"/>
              </a:rPr>
              <a:t>koszty zabezpieczenia prawidłowej realizacji umowy</a:t>
            </a:r>
            <a:r>
              <a:rPr lang="pl-PL" sz="1400" dirty="0">
                <a:latin typeface="+mn-lt"/>
              </a:rPr>
              <a:t>,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b="1" dirty="0">
                <a:latin typeface="+mn-lt"/>
              </a:rPr>
              <a:t>koszty ubezpieczeń majątkowych</a:t>
            </a:r>
            <a:r>
              <a:rPr lang="pl-PL" sz="1400" dirty="0">
                <a:latin typeface="+mn-lt"/>
              </a:rPr>
              <a:t>. </a:t>
            </a:r>
          </a:p>
          <a:p>
            <a:pPr lvl="0" algn="ctr">
              <a:defRPr/>
            </a:pPr>
            <a:endParaRPr lang="pl-PL" sz="1400" b="1" dirty="0">
              <a:latin typeface="Calibri"/>
            </a:endParaRPr>
          </a:p>
          <a:p>
            <a:pPr lvl="0" algn="ctr">
              <a:defRPr/>
            </a:pPr>
            <a:endParaRPr lang="pl-PL" sz="1400" b="1" dirty="0" smtClean="0">
              <a:latin typeface="Calibri"/>
            </a:endParaRPr>
          </a:p>
          <a:p>
            <a:pPr lvl="0" algn="ctr">
              <a:defRPr/>
            </a:pPr>
            <a:endParaRPr lang="pl-PL" sz="1400" b="1" dirty="0">
              <a:latin typeface="Calibri"/>
            </a:endParaRPr>
          </a:p>
          <a:p>
            <a:pPr lvl="0" algn="ctr">
              <a:defRPr/>
            </a:pPr>
            <a:endParaRPr lang="pl-PL" sz="1400" b="1" dirty="0" smtClean="0">
              <a:latin typeface="Calibri"/>
            </a:endParaRPr>
          </a:p>
          <a:p>
            <a:pPr lvl="0" algn="ctr">
              <a:defRPr/>
            </a:pPr>
            <a:endParaRPr lang="pl-PL" sz="1400" b="1" dirty="0">
              <a:latin typeface="Calibri"/>
            </a:endParaRPr>
          </a:p>
          <a:p>
            <a:pPr marL="342900" indent="-342900" algn="just">
              <a:buFont typeface="+mj-lt"/>
              <a:buAutoNum type="alphaLcParenR" startAt="10"/>
              <a:defRPr/>
            </a:pPr>
            <a:endParaRPr lang="pl-PL" sz="1400" dirty="0">
              <a:latin typeface="+mn-lt"/>
            </a:endParaRPr>
          </a:p>
        </p:txBody>
      </p:sp>
      <p:pic>
        <p:nvPicPr>
          <p:cNvPr id="10" name="Obraz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90" y="5953999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4107" name="Prostokąt 9"/>
          <p:cNvSpPr>
            <a:spLocks noChangeArrowheads="1"/>
          </p:cNvSpPr>
          <p:nvPr/>
        </p:nvSpPr>
        <p:spPr bwMode="auto">
          <a:xfrm>
            <a:off x="400050" y="1989138"/>
            <a:ext cx="7924800" cy="1008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	</a:t>
            </a:r>
            <a:r>
              <a:rPr lang="pl-PL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	</a:t>
            </a:r>
            <a:endParaRPr lang="pl-PL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eaLnBrk="1" hangingPunct="1">
              <a:defRPr/>
            </a:pPr>
            <a:endParaRPr lang="pl-PL" altLang="pl-PL" sz="1400" dirty="0" smtClean="0">
              <a:latin typeface="+mn-lt"/>
            </a:endParaRPr>
          </a:p>
          <a:p>
            <a:pPr eaLnBrk="1" hangingPunct="1">
              <a:defRPr/>
            </a:pPr>
            <a:endParaRPr lang="pl-PL" altLang="pl-PL" dirty="0" smtClean="0"/>
          </a:p>
        </p:txBody>
      </p:sp>
      <p:sp>
        <p:nvSpPr>
          <p:cNvPr id="40969" name="Prostokąt 10"/>
          <p:cNvSpPr>
            <a:spLocks noChangeArrowheads="1"/>
          </p:cNvSpPr>
          <p:nvPr/>
        </p:nvSpPr>
        <p:spPr bwMode="auto">
          <a:xfrm>
            <a:off x="1368425" y="3024188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40970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187541" y="1090484"/>
            <a:ext cx="8715436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defRPr/>
            </a:pPr>
            <a:endParaRPr lang="pl-PL" sz="800" dirty="0" smtClean="0">
              <a:latin typeface="+mn-lt"/>
            </a:endParaRPr>
          </a:p>
          <a:p>
            <a:pPr algn="ctr">
              <a:defRPr/>
            </a:pPr>
            <a:r>
              <a:rPr lang="pl-PL" sz="1600" b="1" dirty="0"/>
              <a:t>UWAGA</a:t>
            </a:r>
          </a:p>
          <a:p>
            <a:pPr lvl="0" algn="ctr">
              <a:defRPr/>
            </a:pPr>
            <a:endParaRPr lang="pl-PL" sz="1600" b="1" u="sng" dirty="0" smtClean="0">
              <a:latin typeface="Calibri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pl-PL" altLang="pl-PL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Niedopuszczalna </a:t>
            </a:r>
            <a:r>
              <a:rPr lang="pl-PL" altLang="pl-PL" sz="16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jest sytuacja, w której koszty pośrednie  zostaną wykazane  </a:t>
            </a:r>
            <a:r>
              <a:rPr lang="pl-PL" altLang="pl-PL" sz="16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w </a:t>
            </a:r>
            <a:r>
              <a:rPr lang="pl-PL" altLang="pl-PL" sz="16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ramach kosztów bezpośrednich.</a:t>
            </a:r>
            <a:r>
              <a:rPr lang="pl-PL" altLang="pl-PL" sz="1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pl-PL" sz="1600" dirty="0">
              <a:latin typeface="Calibri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pl-PL" sz="1600" b="1" dirty="0">
                <a:latin typeface="Calibri"/>
              </a:rPr>
              <a:t>W </a:t>
            </a:r>
            <a:r>
              <a:rPr lang="pl-PL" sz="1600" b="1" dirty="0" smtClean="0">
                <a:latin typeface="Calibri"/>
              </a:rPr>
              <a:t>ramach </a:t>
            </a:r>
            <a:r>
              <a:rPr lang="pl-PL" sz="1600" b="1" dirty="0">
                <a:latin typeface="Calibri"/>
              </a:rPr>
              <a:t>kosztów pośrednich nie są wykazywane wydatki objęte </a:t>
            </a:r>
            <a:r>
              <a:rPr lang="pl-PL" sz="1600" b="1" dirty="0" smtClean="0">
                <a:latin typeface="Calibri"/>
              </a:rPr>
              <a:t>cross-</a:t>
            </a:r>
            <a:r>
              <a:rPr lang="pl-PL" sz="1600" b="1" dirty="0" err="1" smtClean="0">
                <a:latin typeface="Calibri"/>
              </a:rPr>
              <a:t>financingiem</a:t>
            </a:r>
            <a:r>
              <a:rPr lang="pl-PL" sz="1600" b="1" dirty="0" smtClean="0">
                <a:latin typeface="Calibri"/>
              </a:rPr>
              <a:t>.</a:t>
            </a:r>
          </a:p>
          <a:p>
            <a:pPr lvl="0" algn="ctr">
              <a:defRPr/>
            </a:pPr>
            <a:endParaRPr lang="pl-PL" sz="1400" b="1" dirty="0">
              <a:latin typeface="Calibri"/>
            </a:endParaRPr>
          </a:p>
          <a:p>
            <a:pPr lvl="0" algn="ctr">
              <a:defRPr/>
            </a:pPr>
            <a:endParaRPr lang="pl-PL" sz="1400" b="1" dirty="0" smtClean="0">
              <a:latin typeface="Calibri"/>
            </a:endParaRPr>
          </a:p>
          <a:p>
            <a:pPr lvl="0" algn="ctr">
              <a:defRPr/>
            </a:pPr>
            <a:endParaRPr lang="pl-PL" sz="1400" b="1" dirty="0">
              <a:latin typeface="Calibri"/>
            </a:endParaRPr>
          </a:p>
          <a:p>
            <a:pPr lvl="0" algn="ctr">
              <a:defRPr/>
            </a:pPr>
            <a:endParaRPr lang="pl-PL" sz="1400" b="1" dirty="0" smtClean="0">
              <a:latin typeface="Calibri"/>
            </a:endParaRPr>
          </a:p>
          <a:p>
            <a:pPr lvl="0" algn="ctr">
              <a:defRPr/>
            </a:pPr>
            <a:endParaRPr lang="pl-PL" sz="1400" b="1" dirty="0">
              <a:latin typeface="Calibri"/>
            </a:endParaRPr>
          </a:p>
          <a:p>
            <a:pPr marL="342900" indent="-342900" algn="just">
              <a:buFont typeface="+mj-lt"/>
              <a:buAutoNum type="alphaLcParenR" startAt="10"/>
              <a:defRPr/>
            </a:pPr>
            <a:endParaRPr lang="pl-PL" sz="1400" dirty="0">
              <a:latin typeface="+mn-lt"/>
            </a:endParaRPr>
          </a:p>
        </p:txBody>
      </p:sp>
      <p:pic>
        <p:nvPicPr>
          <p:cNvPr id="10" name="Obraz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90" y="5953999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507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j-lt"/>
                <a:cs typeface="Arial" panose="020B0604020202020204" pitchFamily="34" charset="0"/>
              </a:rPr>
              <a:t>Procedura konkursowa przebiega w następującej kolejności:</a:t>
            </a: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 smtClean="0">
              <a:latin typeface="+mj-lt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+mj-lt"/>
              </a:rPr>
              <a:t>1. Nabór </a:t>
            </a:r>
            <a:r>
              <a:rPr lang="pl-PL" sz="1400" dirty="0">
                <a:latin typeface="+mj-lt"/>
              </a:rPr>
              <a:t>wniosków o dofinansowanie (składanie wniosków o </a:t>
            </a:r>
            <a:r>
              <a:rPr lang="pl-PL" sz="1400" dirty="0" smtClean="0">
                <a:latin typeface="+mj-lt"/>
              </a:rPr>
              <a:t>dofinasowanie);</a:t>
            </a:r>
          </a:p>
          <a:p>
            <a:endParaRPr lang="pl-PL" sz="1400" dirty="0" smtClean="0">
              <a:latin typeface="+mj-lt"/>
            </a:endParaRPr>
          </a:p>
          <a:p>
            <a:r>
              <a:rPr lang="pl-PL" sz="1400" dirty="0" smtClean="0">
                <a:latin typeface="+mj-lt"/>
              </a:rPr>
              <a:t>2</a:t>
            </a:r>
            <a:r>
              <a:rPr lang="pl-PL" sz="1400" dirty="0">
                <a:latin typeface="+mj-lt"/>
              </a:rPr>
              <a:t>. </a:t>
            </a:r>
            <a:r>
              <a:rPr lang="pl-PL" sz="1400" dirty="0" smtClean="0">
                <a:latin typeface="+mj-lt"/>
              </a:rPr>
              <a:t>Ocena wniosków o dofinansowanie projektów: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+mj-lt"/>
              </a:rPr>
              <a:t>Etap I </a:t>
            </a:r>
            <a:r>
              <a:rPr lang="pl-PL" sz="1400" dirty="0">
                <a:latin typeface="+mj-lt"/>
              </a:rPr>
              <a:t>– </a:t>
            </a:r>
            <a:r>
              <a:rPr lang="pl-PL" sz="1400" b="1" dirty="0">
                <a:latin typeface="+mj-lt"/>
              </a:rPr>
              <a:t>ocena formalna </a:t>
            </a:r>
            <a:r>
              <a:rPr lang="pl-PL" sz="1400" dirty="0">
                <a:latin typeface="+mj-lt"/>
              </a:rPr>
              <a:t>(obligatoryjna</a:t>
            </a:r>
            <a:r>
              <a:rPr lang="pl-PL" sz="1400" dirty="0" smtClean="0">
                <a:latin typeface="+mj-lt"/>
              </a:rPr>
              <a:t>)</a:t>
            </a:r>
            <a:r>
              <a:rPr lang="pl-PL" sz="1400" dirty="0">
                <a:latin typeface="+mj-lt"/>
              </a:rPr>
              <a:t> </a:t>
            </a:r>
            <a:r>
              <a:rPr lang="pl-PL" sz="1400" b="1" dirty="0">
                <a:latin typeface="+mj-lt"/>
              </a:rPr>
              <a:t>do 45 dni kalendarzowych </a:t>
            </a:r>
            <a:r>
              <a:rPr lang="pl-PL" sz="1400" dirty="0">
                <a:latin typeface="+mj-lt"/>
              </a:rPr>
              <a:t>od dnia zakończenia naboru </a:t>
            </a:r>
            <a:r>
              <a:rPr lang="pl-PL" sz="1400" dirty="0" smtClean="0">
                <a:latin typeface="+mj-lt"/>
              </a:rPr>
              <a:t>wniosków, tj</a:t>
            </a:r>
            <a:r>
              <a:rPr lang="pl-PL" sz="1400" dirty="0" smtClean="0">
                <a:latin typeface="+mj-lt"/>
              </a:rPr>
              <a:t>.:</a:t>
            </a:r>
            <a:br>
              <a:rPr lang="pl-PL" sz="1400" dirty="0" smtClean="0">
                <a:latin typeface="+mj-lt"/>
              </a:rPr>
            </a:br>
            <a:r>
              <a:rPr lang="pl-PL" sz="1400" b="1" dirty="0" smtClean="0">
                <a:latin typeface="+mj-lt"/>
              </a:rPr>
              <a:t>do </a:t>
            </a:r>
            <a:r>
              <a:rPr lang="pl-PL" sz="1400" b="1" dirty="0" smtClean="0">
                <a:latin typeface="+mj-lt"/>
              </a:rPr>
              <a:t>11.01.2019 r.;</a:t>
            </a:r>
          </a:p>
          <a:p>
            <a:endParaRPr lang="pl-PL" sz="1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+mj-lt"/>
              </a:rPr>
              <a:t>Etap II </a:t>
            </a:r>
            <a:r>
              <a:rPr lang="pl-PL" sz="1400" dirty="0">
                <a:latin typeface="+mj-lt"/>
              </a:rPr>
              <a:t>–  </a:t>
            </a:r>
            <a:r>
              <a:rPr lang="pl-PL" sz="1400" b="1" dirty="0">
                <a:latin typeface="+mj-lt"/>
              </a:rPr>
              <a:t>ocena merytoryczna </a:t>
            </a:r>
            <a:r>
              <a:rPr lang="pl-PL" sz="1400" dirty="0">
                <a:latin typeface="+mj-lt"/>
              </a:rPr>
              <a:t>(obligatoryjna</a:t>
            </a:r>
            <a:r>
              <a:rPr lang="pl-PL" sz="1400" dirty="0" smtClean="0">
                <a:latin typeface="+mj-lt"/>
              </a:rPr>
              <a:t>)</a:t>
            </a:r>
            <a:r>
              <a:rPr lang="pl-PL" sz="1400" dirty="0">
                <a:latin typeface="+mj-lt"/>
              </a:rPr>
              <a:t> do </a:t>
            </a:r>
            <a:r>
              <a:rPr lang="pl-PL" sz="1400" b="1" dirty="0">
                <a:latin typeface="+mj-lt"/>
              </a:rPr>
              <a:t>55 dni kalendarzowych od dnia następnego po zakończeniu </a:t>
            </a:r>
            <a:r>
              <a:rPr lang="pl-PL" sz="1400" b="1" dirty="0" smtClean="0">
                <a:latin typeface="+mj-lt"/>
              </a:rPr>
              <a:t>   oceny  formalnej </a:t>
            </a:r>
            <a:r>
              <a:rPr lang="pl-PL" sz="1400" b="1" dirty="0">
                <a:latin typeface="+mj-lt"/>
              </a:rPr>
              <a:t>wszystkich </a:t>
            </a:r>
            <a:r>
              <a:rPr lang="pl-PL" sz="1400" b="1" dirty="0" smtClean="0">
                <a:latin typeface="+mj-lt"/>
              </a:rPr>
              <a:t>projektów, </a:t>
            </a:r>
            <a:r>
              <a:rPr lang="pl-PL" sz="1400" dirty="0" smtClean="0">
                <a:latin typeface="+mj-lt"/>
              </a:rPr>
              <a:t>tj.: </a:t>
            </a:r>
            <a:r>
              <a:rPr lang="pl-PL" sz="1400" b="1" dirty="0" smtClean="0">
                <a:latin typeface="+mj-lt"/>
              </a:rPr>
              <a:t>do 07.03.2019 r.; </a:t>
            </a:r>
          </a:p>
          <a:p>
            <a:endParaRPr lang="pl-PL" sz="1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+mj-lt"/>
              </a:rPr>
              <a:t>Etap III </a:t>
            </a:r>
            <a:r>
              <a:rPr lang="pl-PL" sz="1400" dirty="0">
                <a:latin typeface="+mj-lt"/>
              </a:rPr>
              <a:t>– </a:t>
            </a:r>
            <a:r>
              <a:rPr lang="pl-PL" sz="1400" b="1" dirty="0">
                <a:latin typeface="+mj-lt"/>
              </a:rPr>
              <a:t>negocjacje</a:t>
            </a:r>
            <a:r>
              <a:rPr lang="pl-PL" sz="1400" dirty="0">
                <a:latin typeface="+mj-lt"/>
              </a:rPr>
              <a:t> (nieobligatoryjne</a:t>
            </a:r>
            <a:r>
              <a:rPr lang="pl-PL" sz="1400" dirty="0" smtClean="0">
                <a:latin typeface="+mj-lt"/>
              </a:rPr>
              <a:t>)</a:t>
            </a:r>
            <a:r>
              <a:rPr lang="pl-PL" sz="1400" dirty="0">
                <a:latin typeface="+mj-lt"/>
              </a:rPr>
              <a:t> </a:t>
            </a:r>
            <a:r>
              <a:rPr lang="pl-PL" sz="1400" dirty="0" smtClean="0">
                <a:latin typeface="+mj-lt"/>
              </a:rPr>
              <a:t>trwają </a:t>
            </a:r>
            <a:r>
              <a:rPr lang="pl-PL" sz="1400" b="1" dirty="0">
                <a:latin typeface="+mj-lt"/>
              </a:rPr>
              <a:t>45 dni </a:t>
            </a:r>
            <a:r>
              <a:rPr lang="pl-PL" sz="1400" b="1" dirty="0" smtClean="0">
                <a:latin typeface="+mj-lt"/>
              </a:rPr>
              <a:t>kalendarzowych, </a:t>
            </a:r>
            <a:r>
              <a:rPr lang="pl-PL" sz="1400" dirty="0" smtClean="0">
                <a:latin typeface="+mj-lt"/>
              </a:rPr>
              <a:t>tj.</a:t>
            </a:r>
            <a:r>
              <a:rPr lang="pl-PL" sz="1400" b="1" dirty="0" smtClean="0">
                <a:latin typeface="+mj-lt"/>
              </a:rPr>
              <a:t>: do 19.04.2019 r.;</a:t>
            </a:r>
          </a:p>
          <a:p>
            <a:endParaRPr lang="pl-PL" sz="1400" dirty="0" smtClean="0">
              <a:latin typeface="+mj-lt"/>
            </a:endParaRPr>
          </a:p>
          <a:p>
            <a:r>
              <a:rPr lang="pl-PL" sz="1400" dirty="0" smtClean="0">
                <a:latin typeface="+mj-lt"/>
              </a:rPr>
              <a:t>3. Rozstrzygnięcie konkursu.</a:t>
            </a:r>
            <a:endParaRPr lang="pl-PL" altLang="pl-PL" sz="1400" b="1" u="sng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3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45064" name="Prostokąt 10"/>
          <p:cNvSpPr>
            <a:spLocks noChangeArrowheads="1"/>
          </p:cNvSpPr>
          <p:nvPr/>
        </p:nvSpPr>
        <p:spPr bwMode="auto">
          <a:xfrm>
            <a:off x="2268538" y="3024188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45065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45066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45067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45069" name="Prostokąt 1"/>
          <p:cNvSpPr>
            <a:spLocks noChangeArrowheads="1"/>
          </p:cNvSpPr>
          <p:nvPr/>
        </p:nvSpPr>
        <p:spPr bwMode="auto">
          <a:xfrm>
            <a:off x="683568" y="1340768"/>
            <a:ext cx="78488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b="1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/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W </a:t>
            </a:r>
            <a:r>
              <a:rPr lang="pl-PL" altLang="pl-PL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ramach projektu koszty pośrednie mogą być rozliczane wyłącznie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z </a:t>
            </a:r>
            <a:r>
              <a:rPr lang="pl-PL" altLang="pl-PL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wykorzystaniem następujących </a:t>
            </a:r>
            <a:r>
              <a:rPr lang="pl-PL" altLang="pl-PL" sz="1400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stawek ryczałtowych</a:t>
            </a:r>
            <a:r>
              <a:rPr lang="pl-PL" altLang="pl-PL" sz="1400" b="1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algn="just"/>
            <a:endParaRPr lang="pl-PL" altLang="pl-PL" sz="1400" b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25 </a:t>
            </a:r>
            <a:r>
              <a:rPr lang="pl-PL" altLang="pl-PL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%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– w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przypadku projektów o wartości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do 830 tys. PLN włącznie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lang="pl-PL" altLang="pl-PL" sz="1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20 </a:t>
            </a:r>
            <a:r>
              <a:rPr lang="pl-PL" altLang="pl-PL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%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–w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przypadku projektów o wartości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powyżej 830tys. PLN do 1740 tys. PLN włącznie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endParaRPr lang="pl-PL" altLang="pl-PL" sz="1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15 </a:t>
            </a:r>
            <a:r>
              <a:rPr lang="pl-PL" altLang="pl-PL" sz="1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%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–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w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przypadku projektów o wartości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powyżej 1740 tys. PLN do 4 550 tys. PLN włącznie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10 %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– w przypadku projektów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o </a:t>
            </a:r>
            <a:r>
              <a:rPr lang="pl-PL" altLang="pl-PL" sz="1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wartości 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kosztów bezpośrednich </a:t>
            </a:r>
            <a:r>
              <a:rPr lang="pl-PL" altLang="pl-PL" sz="1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przekraczających 4 550 tys. PLN</a:t>
            </a:r>
            <a:r>
              <a:rPr lang="pl-PL" altLang="pl-PL" sz="1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endParaRPr lang="pl-PL" altLang="pl-PL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endParaRPr lang="pl-PL" altLang="pl-PL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11" name="Obraz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94" y="5951571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708356" y="1502667"/>
            <a:ext cx="1473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 b="1" u="sng" dirty="0" smtClean="0">
                <a:latin typeface="+mn-lt"/>
              </a:rPr>
              <a:t>TARYFIKATOR</a:t>
            </a:r>
            <a:endParaRPr lang="pl-PL" altLang="pl-PL" sz="2000" b="1" u="sng" dirty="0">
              <a:latin typeface="+mn-lt"/>
            </a:endParaRP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313" y="2132855"/>
            <a:ext cx="846137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1400" dirty="0">
                <a:latin typeface="+mn-lt"/>
              </a:rPr>
              <a:t>W ramach </a:t>
            </a:r>
            <a:r>
              <a:rPr lang="pl-PL" altLang="pl-PL" sz="1400" dirty="0" smtClean="0">
                <a:latin typeface="+mn-lt"/>
              </a:rPr>
              <a:t>Poddziałania 9.1.3 obowiązuje </a:t>
            </a:r>
            <a:r>
              <a:rPr lang="pl-PL" altLang="pl-PL" sz="1400" i="1" dirty="0">
                <a:latin typeface="+mn-lt"/>
              </a:rPr>
              <a:t>Taryfikator maksymalnych, dopuszczalnych cen towarów i usług typowych (powszechnie występujących) </a:t>
            </a:r>
            <a:r>
              <a:rPr lang="pl-PL" altLang="pl-PL" sz="1400" i="1" dirty="0" smtClean="0">
                <a:latin typeface="+mn-lt"/>
              </a:rPr>
              <a:t>dla </a:t>
            </a:r>
            <a:r>
              <a:rPr lang="pl-PL" altLang="pl-PL" sz="1400" i="1" dirty="0">
                <a:latin typeface="+mn-lt"/>
              </a:rPr>
              <a:t>konkursowego i pozakonkursowego trybu wyboru projektów, dla których ocena przeprowadzona zostanie w ramach Regionalnego Programu Operacyjnego Województwa Opolskiego 2014-2020 w części dotyczącej Europejskiego Funduszu Społecznego.</a:t>
            </a:r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40" y="5975103"/>
            <a:ext cx="5760720" cy="5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491880" y="1169367"/>
            <a:ext cx="16373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altLang="pl-PL" b="1" u="sng" dirty="0" smtClean="0">
                <a:latin typeface="Calibri" pitchFamily="34" charset="0"/>
              </a:rPr>
              <a:t>Cross-</a:t>
            </a:r>
            <a:r>
              <a:rPr lang="pl-PL" altLang="pl-PL" b="1" u="sng" dirty="0" err="1" smtClean="0">
                <a:latin typeface="Calibri" pitchFamily="34" charset="0"/>
              </a:rPr>
              <a:t>financing</a:t>
            </a:r>
            <a:endParaRPr lang="pl-PL" altLang="pl-PL" b="1" u="sng" dirty="0">
              <a:latin typeface="Calibri" pitchFamily="34" charset="0"/>
            </a:endParaRP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840388"/>
            <a:ext cx="8461375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1400" dirty="0">
                <a:latin typeface="Calibri" panose="020F0502020204030204" pitchFamily="34" charset="0"/>
              </a:rPr>
              <a:t>W ramach poddziałania 9.1.3 przewidziano wykorzystanie mechanizmu cross-</a:t>
            </a:r>
            <a:r>
              <a:rPr lang="pl-PL" sz="1400" dirty="0" err="1">
                <a:latin typeface="Calibri" panose="020F0502020204030204" pitchFamily="34" charset="0"/>
              </a:rPr>
              <a:t>financingu</a:t>
            </a:r>
            <a:r>
              <a:rPr lang="pl-PL" sz="1400" dirty="0">
                <a:latin typeface="Calibri" panose="020F0502020204030204" pitchFamily="34" charset="0"/>
              </a:rPr>
              <a:t>, jednak jego zastosowanie będzie wynikało z indywidualnej analizy każdego przypadku i musi być uzasadnione z punktu widzenia skuteczności lub efektywności osiągania założonych celów. </a:t>
            </a:r>
          </a:p>
          <a:p>
            <a:pPr algn="just"/>
            <a:endParaRPr lang="pl-PL" sz="14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1400" dirty="0" smtClean="0">
                <a:latin typeface="+mn-lt"/>
              </a:rPr>
              <a:t>Dopuszczalny </a:t>
            </a:r>
            <a:r>
              <a:rPr lang="pl-PL" sz="1400" dirty="0">
                <a:latin typeface="+mn-lt"/>
              </a:rPr>
              <a:t>poziom cross - </a:t>
            </a:r>
            <a:r>
              <a:rPr lang="pl-PL" sz="1400" dirty="0" err="1">
                <a:latin typeface="+mn-lt"/>
              </a:rPr>
              <a:t>financingu</a:t>
            </a:r>
            <a:r>
              <a:rPr lang="pl-PL" sz="1400" dirty="0">
                <a:latin typeface="+mn-lt"/>
              </a:rPr>
              <a:t>: </a:t>
            </a:r>
            <a:r>
              <a:rPr lang="pl-PL" sz="1400" b="1" dirty="0">
                <a:latin typeface="+mn-lt"/>
              </a:rPr>
              <a:t>10%</a:t>
            </a:r>
            <a:r>
              <a:rPr lang="pl-PL" sz="1400" dirty="0">
                <a:latin typeface="+mn-lt"/>
              </a:rPr>
              <a:t> wydatków kwalifikowalnych projektu.</a:t>
            </a:r>
          </a:p>
          <a:p>
            <a:pPr algn="just"/>
            <a:r>
              <a:rPr lang="pl-PL" sz="1400" dirty="0">
                <a:latin typeface="+mn-lt"/>
              </a:rPr>
              <a:t> </a:t>
            </a:r>
          </a:p>
          <a:p>
            <a:pPr algn="just"/>
            <a:r>
              <a:rPr lang="pl-PL" sz="1400" b="1" dirty="0">
                <a:latin typeface="+mn-lt"/>
              </a:rPr>
              <a:t>UWAGA!</a:t>
            </a:r>
            <a:r>
              <a:rPr lang="pl-PL" sz="1400" dirty="0">
                <a:latin typeface="+mn-lt"/>
              </a:rPr>
              <a:t> Zgodnie z </a:t>
            </a:r>
            <a:r>
              <a:rPr lang="pl-PL" sz="1400" i="1" dirty="0">
                <a:latin typeface="+mn-lt"/>
              </a:rPr>
              <a:t>Wytycznymi w zakresie kwalifikowalności </a:t>
            </a:r>
            <a:r>
              <a:rPr lang="pl-PL" sz="1400" i="1" dirty="0" smtClean="0">
                <a:latin typeface="+mn-lt"/>
              </a:rPr>
              <a:t>wydatków (…)</a:t>
            </a:r>
            <a:br>
              <a:rPr lang="pl-PL" sz="1400" i="1" dirty="0" smtClean="0">
                <a:latin typeface="+mn-lt"/>
              </a:rPr>
            </a:b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przypadku projektów współfinansowanych z EFS </a:t>
            </a:r>
            <a:r>
              <a:rPr lang="pl-PL" sz="1400" b="1" u="sng" dirty="0">
                <a:latin typeface="+mn-lt"/>
              </a:rPr>
              <a:t>cross-</a:t>
            </a:r>
            <a:r>
              <a:rPr lang="pl-PL" sz="1400" b="1" u="sng" dirty="0" err="1">
                <a:latin typeface="+mn-lt"/>
              </a:rPr>
              <a:t>financing</a:t>
            </a:r>
            <a:r>
              <a:rPr lang="pl-PL" sz="1400" b="1" u="sng" dirty="0">
                <a:latin typeface="+mn-lt"/>
              </a:rPr>
              <a:t> może dotyczyć wyłącznie</a:t>
            </a:r>
            <a:r>
              <a:rPr lang="pl-PL" sz="1400" b="1" u="sng" dirty="0" smtClean="0">
                <a:latin typeface="+mn-lt"/>
              </a:rPr>
              <a:t>:</a:t>
            </a:r>
          </a:p>
          <a:p>
            <a:pPr algn="just"/>
            <a:endParaRPr lang="pl-PL" sz="1400" dirty="0">
              <a:latin typeface="+mn-lt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pl-PL" sz="1400" b="1" dirty="0" smtClean="0">
                <a:latin typeface="+mn-lt"/>
              </a:rPr>
              <a:t>zakupu </a:t>
            </a:r>
            <a:r>
              <a:rPr lang="pl-PL" sz="1400" b="1" dirty="0">
                <a:latin typeface="+mn-lt"/>
              </a:rPr>
              <a:t>nieruchomości</a:t>
            </a:r>
            <a:r>
              <a:rPr lang="pl-PL" sz="1400" b="1" dirty="0" smtClean="0">
                <a:latin typeface="+mn-lt"/>
              </a:rPr>
              <a:t>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pl-PL" sz="1400" b="1" dirty="0" smtClean="0">
                <a:latin typeface="+mn-lt"/>
              </a:rPr>
              <a:t>zakupu </a:t>
            </a:r>
            <a:r>
              <a:rPr lang="pl-PL" sz="1400" b="1" dirty="0">
                <a:latin typeface="+mn-lt"/>
              </a:rPr>
              <a:t>infrastruktury, przy czym poprzez infrastrukturę rozumie się elementy nieprzenośne, na stałe przytwierdzone do nieruchomości, np. wykonanie podjazdu do budynku, zainstalowanie windy w </a:t>
            </a:r>
            <a:r>
              <a:rPr lang="pl-PL" sz="1400" b="1" dirty="0" smtClean="0">
                <a:latin typeface="+mn-lt"/>
              </a:rPr>
              <a:t>budynku,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pl-PL" sz="1400" b="1" dirty="0" smtClean="0">
                <a:latin typeface="+mn-lt"/>
              </a:rPr>
              <a:t>dostosowania </a:t>
            </a:r>
            <a:r>
              <a:rPr lang="pl-PL" sz="1400" b="1" dirty="0">
                <a:latin typeface="+mn-lt"/>
              </a:rPr>
              <a:t>lub adaptacji (prace remontowo-wykończeniowe) budynków i pomieszczeń</a:t>
            </a:r>
            <a:r>
              <a:rPr lang="pl-PL" sz="1400" b="1" dirty="0" smtClean="0">
                <a:latin typeface="+mn-lt"/>
              </a:rPr>
              <a:t>.</a:t>
            </a:r>
          </a:p>
          <a:p>
            <a:pPr algn="just"/>
            <a:endParaRPr lang="pl-PL" sz="1400" dirty="0" smtClean="0">
              <a:latin typeface="+mn-lt"/>
            </a:endParaRPr>
          </a:p>
          <a:p>
            <a:pPr algn="ctr">
              <a:lnSpc>
                <a:spcPct val="150000"/>
              </a:lnSpc>
            </a:pPr>
            <a:r>
              <a:rPr lang="pl-PL" sz="1400" b="1" dirty="0" smtClean="0">
                <a:latin typeface="+mn-lt"/>
              </a:rPr>
              <a:t>Cross-</a:t>
            </a:r>
            <a:r>
              <a:rPr lang="pl-PL" sz="1400" b="1" dirty="0" err="1" smtClean="0">
                <a:latin typeface="+mn-lt"/>
              </a:rPr>
              <a:t>financing</a:t>
            </a:r>
            <a:r>
              <a:rPr lang="pl-PL" sz="1400" b="1" dirty="0" smtClean="0">
                <a:latin typeface="+mn-lt"/>
              </a:rPr>
              <a:t> może dotyczyć tylko takich kategorii wydatków, bez których realizacja projektu nie byłaby możliwa, w szczególności związanych z zapewnieniem realizacji zasady równości szans, a zwłaszcza potrzeb osób niepełnosprawnych. </a:t>
            </a:r>
          </a:p>
          <a:p>
            <a:endParaRPr lang="pl-PL" altLang="pl-PL" dirty="0"/>
          </a:p>
          <a:p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082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" name="Prostokąt 2"/>
          <p:cNvSpPr>
            <a:spLocks noChangeArrowheads="1"/>
          </p:cNvSpPr>
          <p:nvPr/>
        </p:nvSpPr>
        <p:spPr bwMode="auto">
          <a:xfrm>
            <a:off x="251520" y="2852936"/>
            <a:ext cx="85677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</a:pPr>
            <a:endParaRPr lang="pl-PL" altLang="pl-PL" sz="1600" dirty="0">
              <a:solidFill>
                <a:srgbClr val="000000"/>
              </a:solidFill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 smtClean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2000" dirty="0">
              <a:latin typeface="Calibri" pitchFamily="34" charset="0"/>
              <a:ea typeface="TimesNewRoman"/>
              <a:cs typeface="Times New Roman" pitchFamily="18" charset="0"/>
            </a:endParaRPr>
          </a:p>
          <a:p>
            <a:pPr algn="just"/>
            <a:endParaRPr lang="pl-PL" altLang="pl-PL" sz="2000" dirty="0">
              <a:ea typeface="TimesNewRoman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409700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b="1" u="sng" dirty="0" smtClean="0">
                <a:latin typeface="+mn-lt"/>
              </a:rPr>
              <a:t>Środki </a:t>
            </a:r>
            <a:r>
              <a:rPr lang="pl-PL" altLang="pl-PL" b="1" u="sng" dirty="0" smtClean="0">
                <a:latin typeface="+mn-lt"/>
              </a:rPr>
              <a:t>trwałe</a:t>
            </a:r>
          </a:p>
          <a:p>
            <a:endParaRPr lang="pl-PL" sz="14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+mn-lt"/>
              </a:rPr>
              <a:t>Wysokość środków trwałych poniesionych w ramach kosztów bezpośrednich projektu oraz wydatków w ramach cross-</a:t>
            </a:r>
            <a:r>
              <a:rPr lang="pl-PL" sz="1400" dirty="0" err="1">
                <a:latin typeface="+mn-lt"/>
              </a:rPr>
              <a:t>financingu</a:t>
            </a:r>
            <a:r>
              <a:rPr lang="pl-PL" sz="1400" dirty="0">
                <a:latin typeface="+mn-lt"/>
              </a:rPr>
              <a:t> nie może łącznie przekroczyć </a:t>
            </a:r>
            <a:r>
              <a:rPr lang="pl-PL" sz="1400" b="1" dirty="0">
                <a:latin typeface="+mn-lt"/>
              </a:rPr>
              <a:t>20% wydatków projektu. </a:t>
            </a:r>
          </a:p>
          <a:p>
            <a:pPr algn="ctr"/>
            <a:endParaRPr lang="pl-PL" sz="1400" b="1" dirty="0">
              <a:latin typeface="+mn-lt"/>
            </a:endParaRPr>
          </a:p>
          <a:p>
            <a:pPr algn="ctr"/>
            <a:endParaRPr lang="pl-PL" sz="1400" b="1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  <a:p>
            <a:endParaRPr lang="pl-PL" sz="1400" dirty="0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039678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87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169367"/>
            <a:ext cx="84613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b="1" u="sng" dirty="0" smtClean="0">
                <a:latin typeface="+mn-lt"/>
              </a:rPr>
              <a:t>Źródła </a:t>
            </a:r>
            <a:r>
              <a:rPr lang="pl-PL" altLang="pl-PL" b="1" u="sng" dirty="0" smtClean="0">
                <a:latin typeface="+mn-lt"/>
              </a:rPr>
              <a:t>finansowania </a:t>
            </a:r>
            <a:r>
              <a:rPr lang="pl-PL" altLang="pl-PL" b="1" u="sng" dirty="0" smtClean="0">
                <a:latin typeface="+mn-lt"/>
              </a:rPr>
              <a:t>wydatków</a:t>
            </a:r>
            <a:endParaRPr lang="pl-PL" altLang="pl-PL" b="1" u="sng" dirty="0" smtClean="0">
              <a:latin typeface="+mn-lt"/>
            </a:endParaRPr>
          </a:p>
          <a:p>
            <a:pPr lvl="0" algn="just">
              <a:defRPr/>
            </a:pPr>
            <a:r>
              <a:rPr lang="pl-PL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  </a:t>
            </a:r>
            <a:endParaRPr lang="pl-PL" sz="1400" b="1" dirty="0">
              <a:solidFill>
                <a:prstClr val="black"/>
              </a:solidFill>
              <a:latin typeface="+mn-lt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400" b="1" dirty="0" smtClean="0">
                <a:latin typeface="+mn-lt"/>
                <a:ea typeface="Times New Roman" panose="02020603050405020304" pitchFamily="18" charset="0"/>
              </a:rPr>
              <a:t>Maksymalny </a:t>
            </a:r>
            <a:r>
              <a:rPr lang="pl-PL" sz="1400" b="1" dirty="0">
                <a:latin typeface="+mn-lt"/>
                <a:ea typeface="Times New Roman" panose="02020603050405020304" pitchFamily="18" charset="0"/>
              </a:rPr>
              <a:t>% poziom dofinansowania całkowitego </a:t>
            </a:r>
            <a:r>
              <a:rPr lang="pl-PL" sz="1400" b="1" dirty="0" smtClean="0">
                <a:latin typeface="+mn-lt"/>
                <a:ea typeface="Times New Roman" panose="02020603050405020304" pitchFamily="18" charset="0"/>
              </a:rPr>
              <a:t>wydatków </a:t>
            </a:r>
            <a:r>
              <a:rPr lang="pl-PL" sz="1400" b="1" dirty="0">
                <a:latin typeface="+mn-lt"/>
                <a:ea typeface="Times New Roman" panose="02020603050405020304" pitchFamily="18" charset="0"/>
              </a:rPr>
              <a:t>kwalifikowalnych </a:t>
            </a:r>
            <a:r>
              <a:rPr lang="pl-PL" sz="1400" dirty="0">
                <a:solidFill>
                  <a:prstClr val="black"/>
                </a:solidFill>
                <a:latin typeface="+mn-lt"/>
                <a:ea typeface="Times New Roman" panose="02020603050405020304" pitchFamily="18" charset="0"/>
              </a:rPr>
              <a:t>na poziomie </a:t>
            </a:r>
            <a:r>
              <a:rPr lang="pl-PL" sz="1400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</a:rPr>
              <a:t>projektu </a:t>
            </a:r>
            <a:r>
              <a:rPr lang="pl-PL" sz="1400" dirty="0">
                <a:latin typeface="+mn-lt"/>
                <a:ea typeface="Times New Roman" panose="02020603050405020304" pitchFamily="18" charset="0"/>
              </a:rPr>
              <a:t>wynosi</a:t>
            </a:r>
            <a:r>
              <a:rPr lang="pl-PL" sz="14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pl-PL" sz="1400" b="1" dirty="0" smtClean="0">
                <a:latin typeface="+mn-lt"/>
                <a:ea typeface="Times New Roman" panose="02020603050405020304" pitchFamily="18" charset="0"/>
              </a:rPr>
              <a:t>85%.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l-PL" sz="1400" dirty="0" smtClean="0">
                <a:latin typeface="+mn-lt"/>
                <a:ea typeface="Times New Roman" panose="02020603050405020304" pitchFamily="18" charset="0"/>
              </a:rPr>
              <a:t>W przypadku projektów kwalifikujących się do wsparcia w ramach Programu „Partnerstwo dla osób </a:t>
            </a:r>
            <a:br>
              <a:rPr lang="pl-PL" sz="1400" dirty="0" smtClean="0">
                <a:latin typeface="+mn-lt"/>
                <a:ea typeface="Times New Roman" panose="02020603050405020304" pitchFamily="18" charset="0"/>
              </a:rPr>
            </a:br>
            <a:r>
              <a:rPr lang="pl-PL" sz="1400" dirty="0" smtClean="0">
                <a:latin typeface="+mn-lt"/>
                <a:ea typeface="Times New Roman" panose="02020603050405020304" pitchFamily="18" charset="0"/>
              </a:rPr>
              <a:t>z niepełnosprawnościami” – 85%.</a:t>
            </a:r>
          </a:p>
          <a:p>
            <a:pPr lvl="0" algn="just">
              <a:lnSpc>
                <a:spcPct val="150000"/>
              </a:lnSpc>
              <a:defRPr/>
            </a:pPr>
            <a:endParaRPr lang="pl-PL" sz="1400" b="1" dirty="0" smtClean="0"/>
          </a:p>
          <a:p>
            <a:pPr lvl="0" algn="just">
              <a:lnSpc>
                <a:spcPct val="150000"/>
              </a:lnSpc>
              <a:defRPr/>
            </a:pPr>
            <a:r>
              <a:rPr lang="pl-PL" sz="1400" b="1" dirty="0" smtClean="0">
                <a:latin typeface="+mn-lt"/>
              </a:rPr>
              <a:t>Minimalny </a:t>
            </a:r>
            <a:r>
              <a:rPr lang="pl-PL" sz="1400" b="1" dirty="0">
                <a:latin typeface="+mn-lt"/>
              </a:rPr>
              <a:t>wkład własny </a:t>
            </a:r>
            <a:r>
              <a:rPr lang="pl-PL" sz="1400" dirty="0">
                <a:solidFill>
                  <a:prstClr val="black"/>
                </a:solidFill>
                <a:latin typeface="+mn-lt"/>
              </a:rPr>
              <a:t>beneficjenta jako % wydatków kwalifikowalnych wynosi</a:t>
            </a:r>
            <a:r>
              <a:rPr lang="pl-PL" sz="14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1400" b="1" dirty="0" smtClean="0">
                <a:latin typeface="+mn-lt"/>
              </a:rPr>
              <a:t>15 </a:t>
            </a:r>
            <a:r>
              <a:rPr lang="pl-PL" sz="1400" b="1" dirty="0" smtClean="0">
                <a:latin typeface="+mn-lt"/>
              </a:rPr>
              <a:t>%.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  <a:ea typeface="Times New Roman" panose="02020603050405020304" pitchFamily="18" charset="0"/>
              </a:rPr>
              <a:t>W </a:t>
            </a:r>
            <a:r>
              <a:rPr lang="pl-PL" sz="1400" dirty="0">
                <a:latin typeface="+mn-lt"/>
                <a:ea typeface="Times New Roman" panose="02020603050405020304" pitchFamily="18" charset="0"/>
              </a:rPr>
              <a:t>przypadku projektów kwalifikujących się do wsparcia w ramach Programu „Partnerstwo dla osób </a:t>
            </a:r>
            <a:r>
              <a:rPr lang="pl-PL" sz="1400" dirty="0" smtClean="0">
                <a:latin typeface="+mn-lt"/>
                <a:ea typeface="Times New Roman" panose="02020603050405020304" pitchFamily="18" charset="0"/>
              </a:rPr>
              <a:t/>
            </a:r>
            <a:br>
              <a:rPr lang="pl-PL" sz="1400" dirty="0" smtClean="0">
                <a:latin typeface="+mn-lt"/>
                <a:ea typeface="Times New Roman" panose="02020603050405020304" pitchFamily="18" charset="0"/>
              </a:rPr>
            </a:br>
            <a:r>
              <a:rPr lang="pl-PL" sz="1400" dirty="0" smtClean="0">
                <a:latin typeface="+mn-lt"/>
                <a:ea typeface="Times New Roman" panose="02020603050405020304" pitchFamily="18" charset="0"/>
              </a:rPr>
              <a:t>z </a:t>
            </a:r>
            <a:r>
              <a:rPr lang="pl-PL" sz="1400" dirty="0">
                <a:latin typeface="+mn-lt"/>
                <a:ea typeface="Times New Roman" panose="02020603050405020304" pitchFamily="18" charset="0"/>
              </a:rPr>
              <a:t>niepełnosprawnościami” – </a:t>
            </a:r>
            <a:r>
              <a:rPr lang="pl-PL" sz="1400" dirty="0" smtClean="0">
                <a:latin typeface="+mn-lt"/>
                <a:ea typeface="Times New Roman" panose="02020603050405020304" pitchFamily="18" charset="0"/>
              </a:rPr>
              <a:t>15</a:t>
            </a:r>
            <a:r>
              <a:rPr lang="pl-PL" sz="1400" dirty="0" smtClean="0">
                <a:latin typeface="+mn-lt"/>
                <a:ea typeface="Times New Roman" panose="02020603050405020304" pitchFamily="18" charset="0"/>
              </a:rPr>
              <a:t>%.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b="1" dirty="0">
                <a:solidFill>
                  <a:prstClr val="black"/>
                </a:solidFill>
                <a:latin typeface="+mn-lt"/>
              </a:rPr>
              <a:t>Formę wniesienia wkładu własnego (pieniężny, niepieniężny) we wniosku o dofinansowanie określa Wnioskodawca.</a:t>
            </a:r>
            <a:endParaRPr lang="pl-PL" sz="1400" b="1" dirty="0">
              <a:latin typeface="+mn-lt"/>
            </a:endParaRPr>
          </a:p>
          <a:p>
            <a:pPr algn="just">
              <a:defRPr/>
            </a:pPr>
            <a:endParaRPr lang="pl-PL" altLang="pl-PL" sz="1400" dirty="0">
              <a:latin typeface="+mn-lt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32237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484784"/>
            <a:ext cx="8461375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228600" algn="ctr">
              <a:spcBef>
                <a:spcPts val="600"/>
              </a:spcBef>
              <a:spcAft>
                <a:spcPts val="600"/>
              </a:spcAft>
            </a:pPr>
            <a:r>
              <a:rPr lang="x-none" b="1" u="sng" dirty="0" smtClean="0">
                <a:latin typeface="+mj-lt"/>
              </a:rPr>
              <a:t>Oświadczeni</a:t>
            </a:r>
            <a:r>
              <a:rPr lang="pl-PL" b="1" u="sng" dirty="0" smtClean="0">
                <a:latin typeface="+mj-lt"/>
              </a:rPr>
              <a:t>a</a:t>
            </a:r>
            <a:r>
              <a:rPr lang="x-none" b="1" u="sng" dirty="0" smtClean="0">
                <a:latin typeface="+mj-lt"/>
              </a:rPr>
              <a:t> </a:t>
            </a:r>
            <a:r>
              <a:rPr lang="x-none" b="1" u="sng" dirty="0" smtClean="0">
                <a:latin typeface="+mj-lt"/>
              </a:rPr>
              <a:t>wnioskodawcy</a:t>
            </a:r>
            <a:endParaRPr lang="pl-PL" b="1" u="sng" dirty="0" smtClean="0">
              <a:latin typeface="+mj-lt"/>
            </a:endParaRPr>
          </a:p>
          <a:p>
            <a:pPr marL="457200" indent="-228600" algn="ctr">
              <a:spcBef>
                <a:spcPts val="600"/>
              </a:spcBef>
              <a:spcAft>
                <a:spcPts val="600"/>
              </a:spcAft>
            </a:pPr>
            <a:endParaRPr lang="pl-PL" sz="1200" b="1" u="sng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altLang="pl-PL" sz="1400" dirty="0" smtClean="0">
                <a:latin typeface="+mn-lt"/>
              </a:rPr>
              <a:t>Należy </a:t>
            </a:r>
            <a:r>
              <a:rPr lang="pl-PL" altLang="pl-PL" sz="1400" dirty="0">
                <a:latin typeface="+mn-lt"/>
              </a:rPr>
              <a:t>zwrócić szczególną uwagę </a:t>
            </a:r>
            <a:r>
              <a:rPr lang="pl-PL" altLang="pl-PL" sz="1400" b="1" dirty="0">
                <a:latin typeface="+mn-lt"/>
              </a:rPr>
              <a:t>w przypadku projektów partnerskich</a:t>
            </a:r>
            <a:r>
              <a:rPr lang="pl-PL" altLang="pl-PL" sz="1400" dirty="0">
                <a:latin typeface="+mn-lt"/>
              </a:rPr>
              <a:t>, że składane we wniosku o dofinansowanie projektu oświadczenia, powinny także uwzględniać deklaracje w tym zakresie w stosunku do wszystkich partnerów biorących udział w projekcie. </a:t>
            </a:r>
            <a:endParaRPr lang="pl-PL" altLang="pl-PL" sz="1400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1400" b="1" dirty="0">
                <a:latin typeface="+mn-lt"/>
              </a:rPr>
              <a:t>O</a:t>
            </a:r>
            <a:r>
              <a:rPr lang="pl-PL" sz="1400" b="1" dirty="0" smtClean="0">
                <a:latin typeface="+mn-lt"/>
              </a:rPr>
              <a:t>świadczenia </a:t>
            </a:r>
            <a:r>
              <a:rPr lang="pl-PL" sz="1400" b="1" dirty="0">
                <a:latin typeface="+mn-lt"/>
              </a:rPr>
              <a:t>w tym zakresie składane przez poszczególnych partnerów będą wymagane jako obowiązkowy załącznik do </a:t>
            </a:r>
            <a:r>
              <a:rPr lang="pl-PL" sz="1400" b="1" dirty="0" smtClean="0">
                <a:latin typeface="+mn-lt"/>
              </a:rPr>
              <a:t>porozumienia/umowy </a:t>
            </a:r>
            <a:r>
              <a:rPr lang="pl-PL" sz="1400" b="1" dirty="0">
                <a:latin typeface="+mn-lt"/>
              </a:rPr>
              <a:t>o partnerstwie</a:t>
            </a:r>
            <a:r>
              <a:rPr lang="pl-PL" sz="1400" b="1" dirty="0" smtClean="0">
                <a:latin typeface="+mn-lt"/>
              </a:rPr>
              <a:t>.</a:t>
            </a:r>
            <a:endParaRPr lang="pl-PL" sz="1400" b="1" dirty="0">
              <a:latin typeface="+mn-lt"/>
            </a:endParaRPr>
          </a:p>
          <a:p>
            <a:pPr algn="just"/>
            <a:endParaRPr lang="pl-PL" altLang="pl-PL" sz="1400" dirty="0" smtClean="0">
              <a:latin typeface="+mn-lt"/>
            </a:endParaRPr>
          </a:p>
          <a:p>
            <a:pPr algn="ctr"/>
            <a:endParaRPr lang="pl-PL" altLang="pl-PL" dirty="0" smtClean="0"/>
          </a:p>
          <a:p>
            <a:endParaRPr lang="pl-PL" altLang="pl-PL" dirty="0"/>
          </a:p>
          <a:p>
            <a:endParaRPr lang="pl-PL" altLang="pl-PL" dirty="0"/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4024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484784"/>
            <a:ext cx="846137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1400" dirty="0" smtClean="0">
                <a:latin typeface="+mn-lt"/>
              </a:rPr>
              <a:t>Wnioskodawcy</a:t>
            </a:r>
            <a:r>
              <a:rPr lang="pl-PL" altLang="pl-PL" sz="1400" dirty="0">
                <a:latin typeface="+mn-lt"/>
              </a:rPr>
              <a:t>, którzy zaliczają podatek VAT (w całości lub części) do kosztów kwalifikowalnych w ramach projektu, zobowiązani są do przedstawienia w polu tekstowym odpowiednim dla wybranej opcji szczegółowego uzasadnienia </a:t>
            </a:r>
            <a:r>
              <a:rPr lang="pl-PL" altLang="pl-PL" sz="1400" u="sng" dirty="0">
                <a:latin typeface="+mn-lt"/>
              </a:rPr>
              <a:t>zawierającego podstawę prawną na brak możliwości obniżenia podatku VAT należnego,</a:t>
            </a:r>
            <a:r>
              <a:rPr lang="pl-PL" altLang="pl-PL" sz="1400" dirty="0">
                <a:latin typeface="+mn-lt"/>
              </a:rPr>
              <a:t> </a:t>
            </a:r>
            <a:r>
              <a:rPr lang="pl-PL" altLang="pl-PL" sz="1400" dirty="0" smtClean="0">
                <a:latin typeface="+mn-lt"/>
              </a:rPr>
              <a:t>o VAT naliczony </a:t>
            </a:r>
            <a:r>
              <a:rPr lang="pl-PL" altLang="pl-PL" sz="1400" dirty="0">
                <a:latin typeface="+mn-lt"/>
              </a:rPr>
              <a:t>zarówno na dzień sporządzania wniosku o dofinansowanie projektu jak również mając na uwadze planowany sposób wykorzystania </a:t>
            </a:r>
            <a:r>
              <a:rPr lang="pl-PL" altLang="pl-PL" sz="1400" dirty="0" smtClean="0">
                <a:latin typeface="+mn-lt"/>
              </a:rPr>
              <a:t>w </a:t>
            </a:r>
            <a:r>
              <a:rPr lang="pl-PL" altLang="pl-PL" sz="1400" dirty="0">
                <a:latin typeface="+mn-lt"/>
              </a:rPr>
              <a:t>przyszłości (w okresie realizacji projektu oraz w okresie trwałości projektu) majątku wytworzonego w związku z realizacją projektu</a:t>
            </a:r>
            <a:r>
              <a:rPr lang="pl-PL" altLang="pl-PL" sz="1400" dirty="0" smtClean="0">
                <a:latin typeface="+mn-lt"/>
              </a:rPr>
              <a:t>.</a:t>
            </a:r>
          </a:p>
          <a:p>
            <a:pPr algn="ctr"/>
            <a:endParaRPr lang="pl-PL" altLang="pl-PL" sz="1400" dirty="0" smtClean="0">
              <a:latin typeface="+mn-lt"/>
            </a:endParaRPr>
          </a:p>
          <a:p>
            <a:pPr lvl="0" algn="ctr">
              <a:lnSpc>
                <a:spcPct val="150000"/>
              </a:lnSpc>
            </a:pPr>
            <a:r>
              <a:rPr lang="pl-PL" altLang="pl-PL" sz="1600" b="1" dirty="0" smtClean="0">
                <a:latin typeface="+mn-lt"/>
              </a:rPr>
              <a:t>UWAGA</a:t>
            </a:r>
            <a:endParaRPr lang="pl-PL" altLang="pl-PL" sz="1600" b="1" dirty="0" smtClean="0">
              <a:latin typeface="+mn-lt"/>
            </a:endParaRPr>
          </a:p>
          <a:p>
            <a:pPr lvl="0" algn="ctr">
              <a:lnSpc>
                <a:spcPct val="150000"/>
              </a:lnSpc>
            </a:pPr>
            <a:r>
              <a:rPr lang="pl-PL" altLang="pl-PL" sz="1400" b="1" dirty="0" smtClean="0">
                <a:latin typeface="+mn-lt"/>
              </a:rPr>
              <a:t>Oświadczenie </a:t>
            </a:r>
            <a:r>
              <a:rPr lang="pl-PL" altLang="pl-PL" sz="1400" b="1" dirty="0">
                <a:latin typeface="+mn-lt"/>
              </a:rPr>
              <a:t>zawarte w pkt 10 musi być zgodne z informacją wskazaną w pkt 2.5 </a:t>
            </a:r>
            <a:r>
              <a:rPr lang="pl-PL" altLang="pl-PL" sz="1400" b="1" dirty="0" smtClean="0">
                <a:latin typeface="+mn-lt"/>
              </a:rPr>
              <a:t>wniosku. </a:t>
            </a:r>
            <a:br>
              <a:rPr lang="pl-PL" altLang="pl-PL" sz="1400" b="1" dirty="0" smtClean="0">
                <a:latin typeface="+mn-lt"/>
              </a:rPr>
            </a:br>
            <a:r>
              <a:rPr lang="pl-PL" sz="1400" b="1" dirty="0" smtClean="0">
                <a:latin typeface="+mn-lt"/>
              </a:rPr>
              <a:t>W sytuacji, gdy projekt objęty jest zasadami pomocy publicznej Wnioskodawca zobligowany jest do zaznaczenia oświadczenia nr 11. W przypadku, gdy beneficjent jest podmiotem udzielającym pomocy </a:t>
            </a:r>
            <a:r>
              <a:rPr lang="pl-PL" sz="1400" b="1" i="1" dirty="0" smtClean="0">
                <a:latin typeface="+mn-lt"/>
              </a:rPr>
              <a:t>de minimis</a:t>
            </a:r>
            <a:r>
              <a:rPr lang="pl-PL" sz="1400" b="1" dirty="0" smtClean="0">
                <a:latin typeface="+mn-lt"/>
              </a:rPr>
              <a:t>,</a:t>
            </a:r>
            <a:r>
              <a:rPr lang="pl-PL" sz="1400" b="1" i="1" dirty="0" smtClean="0">
                <a:latin typeface="+mn-lt"/>
              </a:rPr>
              <a:t>                    </a:t>
            </a:r>
            <a:r>
              <a:rPr lang="pl-PL" sz="1400" b="1" dirty="0" smtClean="0">
                <a:latin typeface="+mn-lt"/>
              </a:rPr>
              <a:t>a pomoc będzie udzielana uczestnikom projektu, należy postąpić analogicznie.</a:t>
            </a:r>
          </a:p>
          <a:p>
            <a:pPr algn="ctr"/>
            <a:endParaRPr lang="pl-PL" altLang="pl-PL" dirty="0" smtClean="0"/>
          </a:p>
          <a:p>
            <a:endParaRPr lang="pl-PL" altLang="pl-PL" dirty="0"/>
          </a:p>
          <a:p>
            <a:endParaRPr lang="pl-PL" altLang="pl-PL" dirty="0"/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4024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6328" name="Prostokąt 10"/>
          <p:cNvSpPr>
            <a:spLocks noChangeArrowheads="1"/>
          </p:cNvSpPr>
          <p:nvPr/>
        </p:nvSpPr>
        <p:spPr bwMode="auto">
          <a:xfrm>
            <a:off x="2268538" y="2997200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56329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56330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56331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56336" name="Prostokąt 14"/>
          <p:cNvSpPr>
            <a:spLocks noChangeArrowheads="1"/>
          </p:cNvSpPr>
          <p:nvPr/>
        </p:nvSpPr>
        <p:spPr bwMode="auto">
          <a:xfrm>
            <a:off x="468313" y="2276475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dirty="0"/>
              <a:t> 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85738" y="1196752"/>
            <a:ext cx="8706742" cy="457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u="sng" dirty="0" smtClean="0">
                <a:latin typeface="+mn-lt"/>
              </a:rPr>
              <a:t>Projekty partnerskie</a:t>
            </a: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 algn="just"/>
            <a:r>
              <a:rPr lang="pl-PL" sz="1400" dirty="0" smtClean="0">
                <a:latin typeface="+mn-lt"/>
              </a:rPr>
              <a:t>Możliwość </a:t>
            </a:r>
            <a:r>
              <a:rPr lang="pl-PL" sz="1400" dirty="0">
                <a:latin typeface="+mn-lt"/>
              </a:rPr>
              <a:t>realizacji projektów w partnerstwie została określona w art. </a:t>
            </a:r>
            <a:r>
              <a:rPr lang="pl-PL" sz="1400" dirty="0" smtClean="0">
                <a:latin typeface="+mn-lt"/>
              </a:rPr>
              <a:t>33</a:t>
            </a:r>
            <a:r>
              <a:rPr lang="pl-PL" sz="1400" i="1" dirty="0" smtClean="0">
                <a:latin typeface="+mn-lt"/>
              </a:rPr>
              <a:t> </a:t>
            </a:r>
            <a:r>
              <a:rPr lang="pl-PL" sz="1400" i="1" dirty="0">
                <a:latin typeface="+mn-lt"/>
              </a:rPr>
              <a:t>Ustawy </a:t>
            </a:r>
            <a:r>
              <a:rPr lang="pl-PL" sz="1400" i="1" dirty="0" smtClean="0">
                <a:latin typeface="+mn-lt"/>
              </a:rPr>
              <a:t>z dnia 11 lipca 2014r. o zasadach realizacji programów w zakresie polityki spójności finansowanych w perspektywie finansowej 2014-2020 (Dz. U. z 2018r. Poz. 1431). </a:t>
            </a:r>
            <a:r>
              <a:rPr lang="pl-PL" sz="1400" dirty="0">
                <a:latin typeface="+mn-lt"/>
              </a:rPr>
              <a:t>Zapis ten określa ogólne zasady realizacji projektów partnerskich oraz zasady wyboru partnerów spoza sektora finansów publicznych przez podmioty, </a:t>
            </a:r>
            <a:r>
              <a:rPr lang="pl-PL" sz="1400" dirty="0" smtClean="0">
                <a:latin typeface="+mn-lt"/>
              </a:rPr>
              <a:t>o </a:t>
            </a:r>
            <a:r>
              <a:rPr lang="pl-PL" sz="1400" dirty="0">
                <a:latin typeface="+mn-lt"/>
              </a:rPr>
              <a:t>których mowa w art. 3 </a:t>
            </a:r>
            <a:r>
              <a:rPr lang="pl-PL" sz="1400" dirty="0" smtClean="0">
                <a:latin typeface="+mn-lt"/>
              </a:rPr>
              <a:t>ust. </a:t>
            </a:r>
            <a:r>
              <a:rPr lang="pl-PL" sz="1400" dirty="0">
                <a:latin typeface="+mn-lt"/>
              </a:rPr>
              <a:t>1 </a:t>
            </a:r>
            <a:r>
              <a:rPr lang="pl-PL" sz="1400" dirty="0" smtClean="0">
                <a:latin typeface="+mn-lt"/>
              </a:rPr>
              <a:t>ustawy z </a:t>
            </a:r>
            <a:r>
              <a:rPr lang="pl-PL" sz="1400" dirty="0">
                <a:latin typeface="+mn-lt"/>
              </a:rPr>
              <a:t>dn. 29 stycznia 2004r. Prawo zamówień publicznych</a:t>
            </a:r>
            <a:r>
              <a:rPr lang="pl-PL" sz="1400" dirty="0" smtClean="0">
                <a:latin typeface="+mn-lt"/>
              </a:rPr>
              <a:t>.</a:t>
            </a:r>
          </a:p>
          <a:p>
            <a:pPr algn="just"/>
            <a:endParaRPr lang="pl-PL" sz="1400" dirty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sz="1600" b="1" dirty="0" smtClean="0">
                <a:latin typeface="+mn-lt"/>
              </a:rPr>
              <a:t>UWAGA </a:t>
            </a:r>
            <a:endParaRPr lang="pl-PL" sz="1600" b="1" dirty="0" smtClean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sz="1400" b="1" dirty="0" smtClean="0">
                <a:latin typeface="+mn-lt"/>
              </a:rPr>
              <a:t>Projekty mogą być realizowane w partnerstwie o ile jest to uzasadnione z punktu widzenia efektywności </a:t>
            </a:r>
            <a:br>
              <a:rPr lang="pl-PL" sz="1400" b="1" dirty="0" smtClean="0">
                <a:latin typeface="+mn-lt"/>
              </a:rPr>
            </a:br>
            <a:r>
              <a:rPr lang="pl-PL" sz="1400" b="1" dirty="0" smtClean="0">
                <a:latin typeface="+mn-lt"/>
              </a:rPr>
              <a:t>i sprawności jego realizacji.</a:t>
            </a:r>
          </a:p>
          <a:p>
            <a:pPr algn="ctr">
              <a:lnSpc>
                <a:spcPct val="150000"/>
              </a:lnSpc>
              <a:defRPr/>
            </a:pPr>
            <a:r>
              <a:rPr lang="pl-PL" sz="1400" b="1" dirty="0" smtClean="0">
                <a:latin typeface="+mn-lt"/>
              </a:rPr>
              <a:t>Istotą </a:t>
            </a:r>
            <a:r>
              <a:rPr lang="pl-PL" sz="1400" b="1" dirty="0">
                <a:latin typeface="+mn-lt"/>
              </a:rPr>
              <a:t>realizacji projektu w partnerstwie jest wspólna realizacja projektu przez podmioty wnoszące do partnerstwa różnorodne zasoby (ludzkie, organizacyjne, techniczne, finansowe). </a:t>
            </a:r>
            <a:endParaRPr lang="pl-PL" sz="1400" b="1" dirty="0" smtClean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l-PL" sz="1400" b="1" u="sng" dirty="0" smtClean="0">
                <a:latin typeface="+mn-lt"/>
              </a:rPr>
              <a:t>Niedopuszczalne </a:t>
            </a:r>
            <a:r>
              <a:rPr lang="pl-PL" sz="1400" b="1" u="sng" dirty="0">
                <a:latin typeface="+mn-lt"/>
              </a:rPr>
              <a:t>w takiej sytuacji jest zlecanie zadań pomiędzy podmiotami </a:t>
            </a:r>
            <a:r>
              <a:rPr lang="pl-PL" sz="1400" b="1" u="sng" dirty="0" smtClean="0">
                <a:latin typeface="+mn-lt"/>
              </a:rPr>
              <a:t>partnerstwa, a </a:t>
            </a:r>
            <a:r>
              <a:rPr lang="pl-PL" sz="1400" b="1" u="sng" dirty="0">
                <a:latin typeface="+mn-lt"/>
              </a:rPr>
              <a:t>także angażowanie </a:t>
            </a:r>
            <a:r>
              <a:rPr lang="pl-PL" sz="1400" b="1" u="sng" dirty="0" smtClean="0">
                <a:latin typeface="+mn-lt"/>
              </a:rPr>
              <a:t>jako personelu projektu pracowników partnerów przez beneficjenta i odwrotnie. </a:t>
            </a:r>
            <a:endParaRPr lang="pl-PL" sz="1400" b="1" u="sng" dirty="0">
              <a:latin typeface="+mn-lt"/>
            </a:endParaRPr>
          </a:p>
          <a:p>
            <a:pPr algn="just">
              <a:defRPr/>
            </a:pPr>
            <a:r>
              <a:rPr lang="pl-PL" sz="1400" dirty="0">
                <a:latin typeface="+mn-lt"/>
              </a:rPr>
              <a:t> </a:t>
            </a:r>
            <a:endParaRPr lang="pl-PL" sz="1400" b="1" u="sng" dirty="0">
              <a:latin typeface="+mn-lt"/>
            </a:endParaRPr>
          </a:p>
          <a:p>
            <a:pPr algn="just">
              <a:defRPr/>
            </a:pPr>
            <a:r>
              <a:rPr lang="pl-PL" sz="1150" dirty="0">
                <a:latin typeface="+mn-lt"/>
              </a:rPr>
              <a:t> </a:t>
            </a:r>
          </a:p>
        </p:txBody>
      </p:sp>
      <p:pic>
        <p:nvPicPr>
          <p:cNvPr id="14" name="Obraz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86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6328" name="Prostokąt 10"/>
          <p:cNvSpPr>
            <a:spLocks noChangeArrowheads="1"/>
          </p:cNvSpPr>
          <p:nvPr/>
        </p:nvSpPr>
        <p:spPr bwMode="auto">
          <a:xfrm>
            <a:off x="2268538" y="2997200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56329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56330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56331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56336" name="Prostokąt 14"/>
          <p:cNvSpPr>
            <a:spLocks noChangeArrowheads="1"/>
          </p:cNvSpPr>
          <p:nvPr/>
        </p:nvSpPr>
        <p:spPr bwMode="auto">
          <a:xfrm>
            <a:off x="468313" y="2276475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dirty="0"/>
              <a:t> 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85738" y="1196752"/>
            <a:ext cx="8706742" cy="4470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l-PL" sz="1400" b="1" u="sng" dirty="0" smtClean="0">
                <a:latin typeface="+mn-lt"/>
              </a:rPr>
              <a:t>Realizacja  </a:t>
            </a:r>
            <a:r>
              <a:rPr lang="pl-PL" sz="1400" b="1" u="sng" dirty="0">
                <a:latin typeface="+mn-lt"/>
              </a:rPr>
              <a:t>projektu w partnerstwie wymaga spełnienia niżej wskazanych warunków: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1.   </a:t>
            </a:r>
            <a:r>
              <a:rPr lang="pl-PL" sz="1400" b="1" dirty="0" smtClean="0">
                <a:latin typeface="+mn-lt"/>
              </a:rPr>
              <a:t>Posiadania </a:t>
            </a:r>
            <a:r>
              <a:rPr lang="pl-PL" sz="1400" b="1" dirty="0">
                <a:latin typeface="+mn-lt"/>
              </a:rPr>
              <a:t>p</a:t>
            </a:r>
            <a:r>
              <a:rPr lang="pl-PL" sz="1400" b="1" dirty="0" smtClean="0">
                <a:latin typeface="+mn-lt"/>
              </a:rPr>
              <a:t>artnera </a:t>
            </a:r>
            <a:r>
              <a:rPr lang="pl-PL" sz="1400" b="1" dirty="0">
                <a:latin typeface="+mn-lt"/>
              </a:rPr>
              <a:t>wiodącego</a:t>
            </a:r>
            <a:r>
              <a:rPr lang="pl-PL" sz="1400" dirty="0">
                <a:latin typeface="+mn-lt"/>
              </a:rPr>
              <a:t> (będącego stroną umowy o </a:t>
            </a:r>
            <a:r>
              <a:rPr lang="pl-PL" sz="1400" dirty="0" smtClean="0">
                <a:latin typeface="+mn-lt"/>
              </a:rPr>
              <a:t>dofinansowanie).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2. </a:t>
            </a:r>
            <a:r>
              <a:rPr lang="pl-PL" sz="1400" b="1" dirty="0" smtClean="0">
                <a:latin typeface="+mn-lt"/>
              </a:rPr>
              <a:t>Adekwatności </a:t>
            </a:r>
            <a:r>
              <a:rPr lang="pl-PL" sz="1400" b="1" dirty="0">
                <a:latin typeface="+mn-lt"/>
              </a:rPr>
              <a:t>udziału </a:t>
            </a:r>
            <a:r>
              <a:rPr lang="pl-PL" sz="1400" b="1" dirty="0" smtClean="0">
                <a:latin typeface="+mn-lt"/>
              </a:rPr>
              <a:t>partnerów</a:t>
            </a:r>
            <a:r>
              <a:rPr lang="pl-PL" sz="1400" dirty="0" smtClean="0">
                <a:latin typeface="+mn-lt"/>
              </a:rPr>
              <a:t>, </a:t>
            </a:r>
            <a:r>
              <a:rPr lang="pl-PL" sz="1400" dirty="0">
                <a:latin typeface="+mn-lt"/>
              </a:rPr>
              <a:t>tj. adekwatności wnoszonych przez nich zasobów ludzkich, </a:t>
            </a:r>
            <a:r>
              <a:rPr lang="pl-PL" sz="1400" dirty="0" smtClean="0">
                <a:latin typeface="+mn-lt"/>
              </a:rPr>
              <a:t>organizacyjnych, technicznych i </a:t>
            </a:r>
            <a:r>
              <a:rPr lang="pl-PL" sz="1400" dirty="0">
                <a:latin typeface="+mn-lt"/>
              </a:rPr>
              <a:t>finansowych do zakresu zadań realizowanych przez nich w ramach </a:t>
            </a:r>
            <a:r>
              <a:rPr lang="pl-PL" sz="1400" dirty="0" smtClean="0">
                <a:latin typeface="+mn-lt"/>
              </a:rPr>
              <a:t>projektu.</a:t>
            </a:r>
            <a:endParaRPr lang="pl-PL" sz="1400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3.   </a:t>
            </a:r>
            <a:r>
              <a:rPr lang="pl-PL" sz="1400" b="1" dirty="0" smtClean="0">
                <a:latin typeface="+mn-lt"/>
              </a:rPr>
              <a:t>Wspólnego </a:t>
            </a:r>
            <a:r>
              <a:rPr lang="pl-PL" sz="1400" b="1" dirty="0">
                <a:latin typeface="+mn-lt"/>
              </a:rPr>
              <a:t>przygotowania wniosku o dofinansowanie </a:t>
            </a:r>
            <a:r>
              <a:rPr lang="pl-PL" sz="1400" dirty="0">
                <a:latin typeface="+mn-lt"/>
              </a:rPr>
              <a:t>przez  </a:t>
            </a:r>
            <a:r>
              <a:rPr lang="pl-PL" sz="1400" dirty="0" smtClean="0">
                <a:latin typeface="+mn-lt"/>
              </a:rPr>
              <a:t>partnera </a:t>
            </a:r>
            <a:r>
              <a:rPr lang="pl-PL" sz="1400" dirty="0">
                <a:latin typeface="+mn-lt"/>
              </a:rPr>
              <a:t>wiodącego i  pozostałych </a:t>
            </a:r>
            <a:r>
              <a:rPr lang="pl-PL" sz="1400" dirty="0" smtClean="0">
                <a:latin typeface="+mn-lt"/>
              </a:rPr>
              <a:t>partnerów.</a:t>
            </a:r>
            <a:endParaRPr lang="pl-PL" sz="1400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4.   </a:t>
            </a:r>
            <a:r>
              <a:rPr lang="pl-PL" sz="1400" b="1" dirty="0" smtClean="0">
                <a:latin typeface="+mn-lt"/>
              </a:rPr>
              <a:t>Zawarcia porozumienia</a:t>
            </a:r>
            <a:r>
              <a:rPr lang="pl-PL" sz="1400" b="1" dirty="0">
                <a:latin typeface="+mn-lt"/>
              </a:rPr>
              <a:t>/ umowy o partnerstwie</a:t>
            </a:r>
            <a:r>
              <a:rPr lang="pl-PL" sz="1400" dirty="0">
                <a:latin typeface="+mn-lt"/>
              </a:rPr>
              <a:t> która określa w szczególności: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- przedmiot </a:t>
            </a:r>
            <a:r>
              <a:rPr lang="pl-PL" sz="1400" dirty="0">
                <a:latin typeface="+mn-lt"/>
              </a:rPr>
              <a:t>porozumienia albo umowy;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- prawa </a:t>
            </a:r>
            <a:r>
              <a:rPr lang="pl-PL" sz="1400" dirty="0">
                <a:latin typeface="+mn-lt"/>
              </a:rPr>
              <a:t>i obowiązki stron;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- zakres </a:t>
            </a:r>
            <a:r>
              <a:rPr lang="pl-PL" sz="1400" dirty="0">
                <a:latin typeface="+mn-lt"/>
              </a:rPr>
              <a:t>i formę udziału poszczególnych </a:t>
            </a:r>
            <a:r>
              <a:rPr lang="pl-PL" sz="1400" dirty="0" smtClean="0">
                <a:latin typeface="+mn-lt"/>
              </a:rPr>
              <a:t>partnerów </a:t>
            </a:r>
            <a:r>
              <a:rPr lang="pl-PL" sz="1400" dirty="0">
                <a:latin typeface="+mn-lt"/>
              </a:rPr>
              <a:t>w projekcie;</a:t>
            </a: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pl-PL" sz="1400" dirty="0" smtClean="0">
                <a:latin typeface="+mn-lt"/>
              </a:rPr>
              <a:t> partnera </a:t>
            </a:r>
            <a:r>
              <a:rPr lang="pl-PL" sz="1400" dirty="0">
                <a:latin typeface="+mn-lt"/>
              </a:rPr>
              <a:t>wiodącego uprawnionego do reprezentowania pozostałych partnerów </a:t>
            </a:r>
            <a:r>
              <a:rPr lang="pl-PL" sz="1400" dirty="0" smtClean="0">
                <a:latin typeface="+mn-lt"/>
              </a:rPr>
              <a:t>projektu;</a:t>
            </a:r>
          </a:p>
          <a:p>
            <a:pPr algn="just">
              <a:lnSpc>
                <a:spcPct val="150000"/>
              </a:lnSpc>
              <a:buFontTx/>
              <a:buChar char="-"/>
              <a:defRPr/>
            </a:pPr>
            <a:r>
              <a:rPr lang="pl-PL" sz="1400" dirty="0" smtClean="0">
                <a:latin typeface="+mn-lt"/>
              </a:rPr>
              <a:t> sposób </a:t>
            </a:r>
            <a:r>
              <a:rPr lang="pl-PL" sz="1400" dirty="0">
                <a:latin typeface="+mn-lt"/>
              </a:rPr>
              <a:t>przekazywania dofinansowania na pokrycie kosztów ponoszonych przez poszczególnych </a:t>
            </a:r>
            <a:r>
              <a:rPr lang="pl-PL" sz="1400" dirty="0" smtClean="0">
                <a:latin typeface="+mn-lt"/>
              </a:rPr>
              <a:t>partnerów </a:t>
            </a:r>
            <a:r>
              <a:rPr lang="pl-PL" sz="1400" dirty="0">
                <a:latin typeface="+mn-lt"/>
              </a:rPr>
              <a:t>projektu, </a:t>
            </a:r>
            <a:r>
              <a:rPr lang="pl-PL" sz="1400" dirty="0" smtClean="0">
                <a:latin typeface="+mn-lt"/>
              </a:rPr>
              <a:t>umożliwiający  określenie </a:t>
            </a:r>
            <a:r>
              <a:rPr lang="pl-PL" sz="1400" dirty="0">
                <a:latin typeface="+mn-lt"/>
              </a:rPr>
              <a:t>kwoty dofinansowania udzielonego każdemu z </a:t>
            </a:r>
            <a:r>
              <a:rPr lang="pl-PL" sz="1400" dirty="0" smtClean="0">
                <a:latin typeface="+mn-lt"/>
              </a:rPr>
              <a:t>partnerów</a:t>
            </a:r>
            <a:r>
              <a:rPr lang="pl-PL" sz="1400" dirty="0">
                <a:latin typeface="+mn-lt"/>
              </a:rPr>
              <a:t>;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1400" dirty="0" smtClean="0">
                <a:latin typeface="+mn-lt"/>
              </a:rPr>
              <a:t>- sposób </a:t>
            </a:r>
            <a:r>
              <a:rPr lang="pl-PL" sz="1400" dirty="0">
                <a:latin typeface="+mn-lt"/>
              </a:rPr>
              <a:t>postępowania w przypadku naruszenia lub niewywiązania się stron z porozumienia lub umowy.</a:t>
            </a:r>
          </a:p>
          <a:p>
            <a:pPr algn="just">
              <a:defRPr/>
            </a:pPr>
            <a:r>
              <a:rPr lang="pl-PL" sz="1150" dirty="0">
                <a:latin typeface="+mn-lt"/>
              </a:rPr>
              <a:t> </a:t>
            </a:r>
          </a:p>
        </p:txBody>
      </p:sp>
      <p:pic>
        <p:nvPicPr>
          <p:cNvPr id="14" name="Obraz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86" y="6080125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38783" y="1071522"/>
            <a:ext cx="84249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400" b="1" dirty="0" smtClean="0">
                <a:latin typeface="+mn-lt"/>
              </a:rPr>
              <a:t>Wybór partnerów oraz podpisanie porozumienia/</a:t>
            </a:r>
            <a:r>
              <a:rPr lang="x-none" sz="1400" b="1" dirty="0" smtClean="0">
                <a:latin typeface="+mn-lt"/>
              </a:rPr>
              <a:t>umow</a:t>
            </a:r>
            <a:r>
              <a:rPr lang="pl-PL" sz="1400" b="1" dirty="0" smtClean="0">
                <a:latin typeface="+mn-lt"/>
              </a:rPr>
              <a:t>y</a:t>
            </a:r>
            <a:r>
              <a:rPr lang="x-none" sz="1400" b="1" dirty="0" smtClean="0">
                <a:latin typeface="+mn-lt"/>
              </a:rPr>
              <a:t> </a:t>
            </a:r>
            <a:r>
              <a:rPr lang="pl-PL" sz="1400" b="1" dirty="0" smtClean="0">
                <a:latin typeface="+mn-lt"/>
              </a:rPr>
              <a:t>o </a:t>
            </a:r>
            <a:r>
              <a:rPr lang="x-none" sz="1400" b="1" dirty="0">
                <a:latin typeface="+mn-lt"/>
              </a:rPr>
              <a:t>partners</a:t>
            </a:r>
            <a:r>
              <a:rPr lang="pl-PL" sz="1400" b="1" dirty="0" err="1" smtClean="0">
                <a:latin typeface="+mn-lt"/>
              </a:rPr>
              <a:t>twie</a:t>
            </a:r>
            <a:r>
              <a:rPr lang="pl-PL" sz="1400" b="1" dirty="0" smtClean="0">
                <a:latin typeface="+mn-lt"/>
              </a:rPr>
              <a:t> z każdym partnerem wskazanym we wniosku </a:t>
            </a:r>
            <a:r>
              <a:rPr lang="x-none" sz="1400" b="1" dirty="0" smtClean="0">
                <a:latin typeface="+mn-lt"/>
              </a:rPr>
              <a:t>musi </a:t>
            </a:r>
            <a:r>
              <a:rPr lang="x-none" sz="1400" b="1" dirty="0">
                <a:latin typeface="+mn-lt"/>
              </a:rPr>
              <a:t>nastąpić przed dniem </a:t>
            </a:r>
            <a:r>
              <a:rPr lang="pl-PL" sz="1400" b="1" dirty="0" smtClean="0">
                <a:latin typeface="+mn-lt"/>
              </a:rPr>
              <a:t>złożenia wniosku </a:t>
            </a:r>
            <a:r>
              <a:rPr lang="x-none" sz="1400" b="1" dirty="0" smtClean="0">
                <a:latin typeface="+mn-lt"/>
              </a:rPr>
              <a:t>o dofinansowanie</a:t>
            </a:r>
            <a:r>
              <a:rPr lang="pl-PL" sz="1400" b="1" dirty="0" smtClean="0">
                <a:latin typeface="+mn-lt"/>
              </a:rPr>
              <a:t> projektu</a:t>
            </a:r>
            <a:r>
              <a:rPr lang="x-none" sz="1400" b="1" dirty="0" smtClean="0">
                <a:latin typeface="+mn-lt"/>
              </a:rPr>
              <a:t>. </a:t>
            </a:r>
            <a:endParaRPr lang="pl-PL" sz="1400" b="1" dirty="0">
              <a:latin typeface="+mn-lt"/>
            </a:endParaRPr>
          </a:p>
          <a:p>
            <a:pPr>
              <a:defRPr/>
            </a:pPr>
            <a:r>
              <a:rPr lang="x-none" sz="1400" dirty="0">
                <a:latin typeface="+mn-lt"/>
              </a:rPr>
              <a:t> </a:t>
            </a:r>
            <a:r>
              <a:rPr lang="x-none" sz="1400" dirty="0" smtClean="0">
                <a:latin typeface="+mn-lt"/>
              </a:rPr>
              <a:t>W </a:t>
            </a:r>
            <a:r>
              <a:rPr lang="x-none" sz="1400" dirty="0">
                <a:latin typeface="+mn-lt"/>
              </a:rPr>
              <a:t>przypadku przyjęcia projektu do realizacji, </a:t>
            </a:r>
            <a:r>
              <a:rPr lang="pl-PL" sz="1400" dirty="0" smtClean="0">
                <a:latin typeface="+mn-lt"/>
              </a:rPr>
              <a:t>Wnioskodawca</a:t>
            </a:r>
            <a:r>
              <a:rPr lang="x-none" sz="1400" dirty="0" smtClean="0">
                <a:latin typeface="+mn-lt"/>
              </a:rPr>
              <a:t> </a:t>
            </a:r>
            <a:r>
              <a:rPr lang="pl-PL" sz="1400" dirty="0" smtClean="0">
                <a:latin typeface="+mn-lt"/>
              </a:rPr>
              <a:t>przed dniem podpisania </a:t>
            </a:r>
            <a:r>
              <a:rPr lang="x-none" sz="1400" dirty="0">
                <a:latin typeface="+mn-lt"/>
              </a:rPr>
              <a:t>umowy </a:t>
            </a:r>
            <a:r>
              <a:rPr lang="pl-PL" sz="1400" dirty="0" smtClean="0">
                <a:latin typeface="+mn-lt"/>
              </a:rPr>
              <a:t> o dofinansowanie projektu, </a:t>
            </a:r>
            <a:r>
              <a:rPr lang="x-none" sz="1400" dirty="0" smtClean="0">
                <a:latin typeface="+mn-lt"/>
              </a:rPr>
              <a:t>zostanie </a:t>
            </a:r>
            <a:r>
              <a:rPr lang="x-none" sz="1400" dirty="0">
                <a:latin typeface="+mn-lt"/>
              </a:rPr>
              <a:t>zobligowany do dostarczenia umowy</a:t>
            </a:r>
            <a:r>
              <a:rPr lang="pl-PL" sz="1400" dirty="0">
                <a:latin typeface="+mn-lt"/>
              </a:rPr>
              <a:t> o</a:t>
            </a:r>
            <a:r>
              <a:rPr lang="x-none" sz="1400" dirty="0">
                <a:latin typeface="+mn-lt"/>
              </a:rPr>
              <a:t> partners</a:t>
            </a:r>
            <a:r>
              <a:rPr lang="pl-PL" sz="1400" dirty="0" err="1">
                <a:latin typeface="+mn-lt"/>
              </a:rPr>
              <a:t>twie</a:t>
            </a:r>
            <a:r>
              <a:rPr lang="x-none" sz="1400" dirty="0">
                <a:latin typeface="+mn-lt"/>
              </a:rPr>
              <a:t>, jednoznacznie określającej cele </a:t>
            </a:r>
            <a:r>
              <a:rPr lang="x-none" sz="1400" dirty="0" smtClean="0">
                <a:latin typeface="+mn-lt"/>
              </a:rPr>
              <a:t>i </a:t>
            </a:r>
            <a:r>
              <a:rPr lang="x-none" sz="1400" dirty="0">
                <a:latin typeface="+mn-lt"/>
              </a:rPr>
              <a:t>reguły partnerstwa oraz jego ewentualny plan finansowy.</a:t>
            </a:r>
            <a:r>
              <a:rPr lang="x-none" sz="1400" b="1" dirty="0">
                <a:latin typeface="+mn-lt"/>
              </a:rPr>
              <a:t> </a:t>
            </a:r>
            <a:endParaRPr lang="pl-PL" sz="1400" b="1" dirty="0" smtClean="0">
              <a:latin typeface="+mn-lt"/>
            </a:endParaRPr>
          </a:p>
          <a:p>
            <a:pPr algn="ctr">
              <a:defRPr/>
            </a:pPr>
            <a:endParaRPr lang="pl-PL" sz="1400" b="1" dirty="0">
              <a:latin typeface="+mn-lt"/>
            </a:endParaRPr>
          </a:p>
          <a:p>
            <a:pPr>
              <a:defRPr/>
            </a:pPr>
            <a:r>
              <a:rPr lang="pl-PL" sz="1400" b="1" dirty="0" smtClean="0">
                <a:latin typeface="+mn-lt"/>
              </a:rPr>
              <a:t>Podmiot </a:t>
            </a:r>
            <a:r>
              <a:rPr lang="pl-PL" sz="1400" b="1" dirty="0">
                <a:latin typeface="+mn-lt"/>
              </a:rPr>
              <a:t>ubiegający się o dofinansowanie</a:t>
            </a:r>
            <a:r>
              <a:rPr lang="pl-PL" sz="1400" dirty="0">
                <a:latin typeface="+mn-lt"/>
              </a:rPr>
              <a:t>, o którym mowa w art. 3 ust. 1 ustawy z dnia 29 stycznia 2004 r. – </a:t>
            </a:r>
            <a:r>
              <a:rPr lang="pl-PL" sz="1400" i="1" dirty="0">
                <a:latin typeface="+mn-lt"/>
              </a:rPr>
              <a:t>Prawo zamówień publicznych</a:t>
            </a:r>
            <a:r>
              <a:rPr lang="pl-PL" sz="1400" dirty="0">
                <a:latin typeface="+mn-lt"/>
              </a:rPr>
              <a:t>, </a:t>
            </a:r>
            <a:r>
              <a:rPr lang="pl-PL" sz="1400" dirty="0" smtClean="0">
                <a:latin typeface="+mn-lt"/>
              </a:rPr>
              <a:t>inicjujący projekt partnerski dokonuje </a:t>
            </a:r>
            <a:r>
              <a:rPr lang="pl-PL" sz="1400" dirty="0">
                <a:latin typeface="+mn-lt"/>
              </a:rPr>
              <a:t>wyboru partnerów </a:t>
            </a:r>
            <a:r>
              <a:rPr lang="pl-PL" sz="1400" dirty="0" smtClean="0">
                <a:latin typeface="+mn-lt"/>
              </a:rPr>
              <a:t>spośród podmiotów innych niż wymienione w art. 3 ust. 1-3a tej ustawy z</a:t>
            </a:r>
            <a:r>
              <a:rPr lang="pl-PL" sz="1400" dirty="0">
                <a:latin typeface="+mn-lt"/>
              </a:rPr>
              <a:t> zachowaniem zasady przejrzystości i równego </a:t>
            </a:r>
            <a:r>
              <a:rPr lang="pl-PL" sz="1400" dirty="0" smtClean="0">
                <a:latin typeface="+mn-lt"/>
              </a:rPr>
              <a:t>traktowania. </a:t>
            </a:r>
          </a:p>
          <a:p>
            <a:pPr>
              <a:defRPr/>
            </a:pPr>
            <a:endParaRPr lang="pl-PL" sz="1400" b="1" dirty="0">
              <a:latin typeface="+mn-lt"/>
            </a:endParaRPr>
          </a:p>
          <a:p>
            <a:pPr>
              <a:defRPr/>
            </a:pPr>
            <a:r>
              <a:rPr lang="pl-PL" sz="1400" b="1" dirty="0" smtClean="0">
                <a:latin typeface="+mn-lt"/>
              </a:rPr>
              <a:t>Podmiot ten dokonując wyboru, jest </a:t>
            </a:r>
            <a:r>
              <a:rPr lang="pl-PL" sz="1400" b="1" dirty="0">
                <a:latin typeface="+mn-lt"/>
              </a:rPr>
              <a:t>zobowiązany </a:t>
            </a:r>
            <a:r>
              <a:rPr lang="pl-PL" sz="1400" b="1" dirty="0" smtClean="0">
                <a:latin typeface="+mn-lt"/>
              </a:rPr>
              <a:t>w szczególności </a:t>
            </a:r>
            <a:r>
              <a:rPr lang="pl-PL" sz="1400" b="1" dirty="0">
                <a:latin typeface="+mn-lt"/>
              </a:rPr>
              <a:t>do: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 smtClean="0">
                <a:latin typeface="+mn-lt"/>
              </a:rPr>
              <a:t>ogłoszenia </a:t>
            </a:r>
            <a:r>
              <a:rPr lang="pl-PL" sz="1400" dirty="0">
                <a:latin typeface="+mn-lt"/>
              </a:rPr>
              <a:t>otwartego naboru partnerów na swojej stronie internetowej wraz ze wskazaniem co najmniej 21-dniowego terminu na zgłaszanie się </a:t>
            </a:r>
            <a:r>
              <a:rPr lang="pl-PL" sz="1400" dirty="0" smtClean="0">
                <a:latin typeface="+mn-lt"/>
              </a:rPr>
              <a:t>partnerów</a:t>
            </a:r>
            <a:r>
              <a:rPr lang="pl-PL" sz="1400" dirty="0" smtClean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8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 smtClean="0">
                <a:latin typeface="+mn-lt"/>
              </a:rPr>
              <a:t>uwzględnienia </a:t>
            </a:r>
            <a:r>
              <a:rPr lang="pl-PL" sz="1400" dirty="0">
                <a:latin typeface="+mn-lt"/>
              </a:rPr>
              <a:t>przy wyborze </a:t>
            </a:r>
            <a:r>
              <a:rPr lang="pl-PL" sz="1400" dirty="0" smtClean="0">
                <a:latin typeface="+mn-lt"/>
              </a:rPr>
              <a:t>partnerów</a:t>
            </a:r>
            <a:r>
              <a:rPr lang="pl-PL" sz="1400" dirty="0">
                <a:latin typeface="+mn-lt"/>
              </a:rPr>
              <a:t>; zgodności działania potencjalnego </a:t>
            </a:r>
            <a:r>
              <a:rPr lang="pl-PL" sz="1400" dirty="0" smtClean="0">
                <a:latin typeface="+mn-lt"/>
              </a:rPr>
              <a:t>partnera </a:t>
            </a:r>
            <a:r>
              <a:rPr lang="pl-PL" sz="1400" dirty="0">
                <a:latin typeface="+mn-lt"/>
              </a:rPr>
              <a:t>z celami partnerstwa, deklarowanego wkładu potencjalnego p</a:t>
            </a:r>
            <a:r>
              <a:rPr lang="pl-PL" sz="1400" dirty="0" smtClean="0">
                <a:latin typeface="+mn-lt"/>
              </a:rPr>
              <a:t>artnera w </a:t>
            </a:r>
            <a:r>
              <a:rPr lang="pl-PL" sz="1400" dirty="0">
                <a:latin typeface="+mn-lt"/>
              </a:rPr>
              <a:t>realizację celu partnerstwa, doświadczenia w realizacji projektów o podobnym </a:t>
            </a:r>
            <a:r>
              <a:rPr lang="pl-PL" sz="1400" dirty="0" smtClean="0">
                <a:latin typeface="+mn-lt"/>
              </a:rPr>
              <a:t>charakterze</a:t>
            </a:r>
            <a:r>
              <a:rPr lang="pl-PL" sz="1400" dirty="0" smtClean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8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 smtClean="0">
                <a:latin typeface="+mn-lt"/>
              </a:rPr>
              <a:t>podanie </a:t>
            </a:r>
            <a:r>
              <a:rPr lang="pl-PL" sz="1400" dirty="0">
                <a:latin typeface="+mn-lt"/>
              </a:rPr>
              <a:t>do publicznej wiadomości na swojej stronie internetowej informacji o podmiotach wybranych do pełnienia funkcji partnera</a:t>
            </a:r>
            <a:r>
              <a:rPr lang="pl-PL" sz="1400" dirty="0" smtClean="0">
                <a:latin typeface="+mn-lt"/>
              </a:rPr>
              <a:t>.</a:t>
            </a:r>
          </a:p>
          <a:p>
            <a:pPr marL="285750" indent="-285750" algn="just">
              <a:buFontTx/>
              <a:buChar char="-"/>
              <a:defRPr/>
            </a:pPr>
            <a:endParaRPr lang="pl-PL" sz="1400" dirty="0" smtClean="0">
              <a:latin typeface="+mn-lt"/>
            </a:endParaRPr>
          </a:p>
          <a:p>
            <a:pPr marL="285750" indent="-285750" algn="just">
              <a:buFontTx/>
              <a:buChar char="-"/>
              <a:defRPr/>
            </a:pPr>
            <a:endParaRPr lang="pl-PL" sz="1400" dirty="0">
              <a:latin typeface="+mn-lt"/>
            </a:endParaRPr>
          </a:p>
          <a:p>
            <a:pPr marL="285750" indent="-285750" algn="just">
              <a:buFontTx/>
              <a:buChar char="-"/>
              <a:defRPr/>
            </a:pPr>
            <a:endParaRPr lang="pl-PL" sz="1400" dirty="0">
              <a:latin typeface="+mn-lt"/>
            </a:endParaRPr>
          </a:p>
          <a:p>
            <a:pPr>
              <a:defRPr/>
            </a:pPr>
            <a:r>
              <a:rPr lang="pl-PL" sz="1000" dirty="0">
                <a:latin typeface="+mn-lt"/>
              </a:rPr>
              <a:t> </a:t>
            </a: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29863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Kwota przeznaczona na dofinansowanie projektów w konkursie</a:t>
            </a:r>
          </a:p>
          <a:p>
            <a:pPr algn="ctr"/>
            <a:endParaRPr lang="pl-PL" altLang="pl-PL" sz="1600" b="1" u="sng" dirty="0" smtClean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400" b="1" dirty="0" smtClean="0">
                <a:latin typeface="+mn-lt"/>
              </a:rPr>
              <a:t>Wartość </a:t>
            </a:r>
            <a:r>
              <a:rPr lang="pl-PL" sz="1400" b="1" dirty="0">
                <a:latin typeface="+mn-lt"/>
              </a:rPr>
              <a:t>dofinansowania</a:t>
            </a:r>
            <a:r>
              <a:rPr lang="pl-PL" sz="1400" dirty="0">
                <a:latin typeface="+mn-lt"/>
              </a:rPr>
              <a:t> w ramach RPO WO 2014-2020 w ramach </a:t>
            </a:r>
            <a:r>
              <a:rPr lang="pl-PL" sz="1400" dirty="0" smtClean="0">
                <a:latin typeface="+mn-lt"/>
              </a:rPr>
              <a:t>poddziałania 9.1.3 </a:t>
            </a:r>
            <a:r>
              <a:rPr lang="pl-PL" sz="1400" i="1" dirty="0" smtClean="0">
                <a:latin typeface="+mn-lt"/>
              </a:rPr>
              <a:t>Wsparcie edukacji przedszkolnej </a:t>
            </a:r>
            <a:r>
              <a:rPr lang="pl-PL" sz="1400" dirty="0" smtClean="0">
                <a:latin typeface="+mn-lt"/>
              </a:rPr>
              <a:t>wynosi </a:t>
            </a:r>
            <a:r>
              <a:rPr lang="pl-PL" sz="1400" dirty="0">
                <a:latin typeface="+mn-lt"/>
              </a:rPr>
              <a:t>łącznie:  </a:t>
            </a:r>
            <a:r>
              <a:rPr lang="pl-PL" sz="1600" b="1" dirty="0" smtClean="0">
                <a:latin typeface="+mn-lt"/>
              </a:rPr>
              <a:t>7 200 000,00 </a:t>
            </a:r>
            <a:r>
              <a:rPr lang="pl-PL" sz="1600" b="1" dirty="0">
                <a:latin typeface="+mn-lt"/>
              </a:rPr>
              <a:t>PLN</a:t>
            </a:r>
            <a:r>
              <a:rPr lang="pl-PL" sz="1600" dirty="0">
                <a:latin typeface="+mn-lt"/>
              </a:rPr>
              <a:t>, w tym</a:t>
            </a:r>
            <a:r>
              <a:rPr lang="pl-PL" sz="1600" dirty="0" smtClean="0">
                <a:latin typeface="+mn-lt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pl-PL" sz="1600" b="1" dirty="0" smtClean="0">
                <a:latin typeface="+mn-lt"/>
              </a:rPr>
              <a:t>			7 </a:t>
            </a:r>
            <a:r>
              <a:rPr lang="pl-PL" sz="1600" b="1" dirty="0" smtClean="0">
                <a:latin typeface="+mn-lt"/>
              </a:rPr>
              <a:t>200 </a:t>
            </a:r>
            <a:r>
              <a:rPr lang="pl-PL" sz="1600" b="1" dirty="0">
                <a:latin typeface="+mn-lt"/>
              </a:rPr>
              <a:t>000,00 PLN</a:t>
            </a:r>
            <a:r>
              <a:rPr lang="pl-PL" sz="1600" dirty="0">
                <a:latin typeface="+mn-lt"/>
              </a:rPr>
              <a:t> pochodzące z </a:t>
            </a:r>
            <a:r>
              <a:rPr lang="pl-PL" sz="1600" dirty="0" smtClean="0">
                <a:latin typeface="+mn-lt"/>
              </a:rPr>
              <a:t>EFS</a:t>
            </a:r>
            <a:r>
              <a:rPr lang="pl-PL" sz="1600" dirty="0">
                <a:latin typeface="+mn-lt"/>
              </a:rPr>
              <a:t>.</a:t>
            </a: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7727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2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 smtClean="0">
                <a:latin typeface="+mn-lt"/>
              </a:rPr>
              <a:t>Podmiot,</a:t>
            </a:r>
            <a:r>
              <a:rPr lang="pl-PL" sz="1400" dirty="0" smtClean="0">
                <a:latin typeface="+mn-lt"/>
              </a:rPr>
              <a:t> o którym mowa w art. 3 ust. 1 ustawy z dnia 29 stycznia 2004r. – Prawo zamówień publicznych, </a:t>
            </a:r>
            <a:r>
              <a:rPr lang="pl-PL" sz="1400" b="1" dirty="0" smtClean="0">
                <a:latin typeface="+mn-lt"/>
              </a:rPr>
              <a:t>niebędący podmiotem inicjującym projekt partnerski</a:t>
            </a:r>
            <a:r>
              <a:rPr lang="pl-PL" sz="1400" dirty="0" smtClean="0">
                <a:latin typeface="+mn-lt"/>
              </a:rPr>
              <a:t>, po przystąpieniu do realizacji projektu partnerskiego podaje do publicznej wiadomości w Biuletynie Informacji Publicznej informację o rozpoczęciu realizacji projektu partnerskiego wraz z uzasadnieniem przyczyn przystąpienia do jego realizacji oraz wskazaniem partnera wiodącego w tym projekcie.</a:t>
            </a:r>
          </a:p>
          <a:p>
            <a:pPr algn="just">
              <a:defRPr/>
            </a:pPr>
            <a:endParaRPr lang="pl-PL" sz="1400" b="1" dirty="0">
              <a:latin typeface="+mn-lt"/>
            </a:endParaRPr>
          </a:p>
          <a:p>
            <a:pPr algn="just">
              <a:defRPr/>
            </a:pPr>
            <a:r>
              <a:rPr lang="pl-PL" sz="1400" b="1" dirty="0" smtClean="0">
                <a:latin typeface="+mn-lt"/>
              </a:rPr>
              <a:t>Podmioty </a:t>
            </a:r>
            <a:r>
              <a:rPr lang="pl-PL" sz="1400" b="1" dirty="0">
                <a:latin typeface="+mn-lt"/>
              </a:rPr>
              <a:t>nie należące do sektora finansów publicznych indywidualnie określają zasady wyboru partnera projektu</a:t>
            </a:r>
            <a:r>
              <a:rPr lang="pl-PL" sz="1400" b="1" dirty="0" smtClean="0">
                <a:latin typeface="+mn-lt"/>
              </a:rPr>
              <a:t>.</a:t>
            </a:r>
          </a:p>
          <a:p>
            <a:pPr algn="just">
              <a:defRPr/>
            </a:pPr>
            <a:endParaRPr lang="pl-PL" sz="1400" b="1" dirty="0">
              <a:latin typeface="+mn-lt"/>
            </a:endParaRPr>
          </a:p>
          <a:p>
            <a:pPr algn="ctr">
              <a:defRPr/>
            </a:pPr>
            <a:r>
              <a:rPr lang="pl-PL" sz="1600" b="1" dirty="0" smtClean="0">
                <a:latin typeface="+mn-lt"/>
              </a:rPr>
              <a:t>UWAGA</a:t>
            </a:r>
            <a:endParaRPr lang="pl-PL" sz="1600" b="1" dirty="0">
              <a:latin typeface="+mn-lt"/>
            </a:endParaRPr>
          </a:p>
          <a:p>
            <a:pPr algn="ctr">
              <a:defRPr/>
            </a:pPr>
            <a:r>
              <a:rPr lang="pl-PL" sz="1400" b="1" dirty="0" smtClean="0">
                <a:latin typeface="+mn-lt"/>
              </a:rPr>
              <a:t>Podmioty</a:t>
            </a:r>
            <a:r>
              <a:rPr lang="pl-PL" sz="1400" b="1" dirty="0">
                <a:latin typeface="+mn-lt"/>
              </a:rPr>
              <a:t>, które zostały wykluczone z możliwości otrzymania dofinansowania, nie mogą być stroną porozumienia czy umowy o partnerstwie.</a:t>
            </a:r>
          </a:p>
          <a:p>
            <a:pPr>
              <a:defRPr/>
            </a:pPr>
            <a:r>
              <a:rPr lang="pl-PL" sz="1400" dirty="0">
                <a:latin typeface="+mn-lt"/>
              </a:rPr>
              <a:t> </a:t>
            </a:r>
            <a:endParaRPr lang="pl-PL" sz="1400" dirty="0" smtClean="0">
              <a:latin typeface="+mn-lt"/>
            </a:endParaRPr>
          </a:p>
          <a:p>
            <a:pPr>
              <a:defRPr/>
            </a:pPr>
            <a:endParaRPr lang="pl-PL" sz="1400" dirty="0">
              <a:latin typeface="+mn-lt"/>
            </a:endParaRPr>
          </a:p>
          <a:p>
            <a:pPr>
              <a:defRPr/>
            </a:pPr>
            <a:r>
              <a:rPr lang="pl-PL" sz="1400" dirty="0">
                <a:latin typeface="+mn-lt"/>
              </a:rPr>
              <a:t>Strony realizują wspólnie projekt partnerski na warunkach określonych w: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wzorze umowy o dofinansowanie,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latin typeface="+mn-lt"/>
              </a:rPr>
              <a:t>porozumieniu/umowie o partnerstwie. </a:t>
            </a: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5380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71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 smtClean="0">
                <a:latin typeface="+mn-lt"/>
              </a:rPr>
              <a:t>DZIĘKUJĘ ZA UWAGĘ </a:t>
            </a: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 smtClean="0">
              <a:latin typeface="+mn-lt"/>
            </a:endParaRPr>
          </a:p>
          <a:p>
            <a:pPr algn="just"/>
            <a:r>
              <a:rPr lang="pl-PL" sz="1400" dirty="0">
                <a:latin typeface="+mn-lt"/>
              </a:rPr>
              <a:t>W przypadku konieczności udzielenia wnioskodawcy wyjaśnień </a:t>
            </a:r>
            <a:r>
              <a:rPr lang="pl-PL" sz="1400" dirty="0" smtClean="0">
                <a:latin typeface="+mn-lt"/>
              </a:rPr>
              <a:t>w </a:t>
            </a:r>
            <a:r>
              <a:rPr lang="pl-PL" sz="1400" dirty="0">
                <a:latin typeface="+mn-lt"/>
              </a:rPr>
              <a:t>kwestiach dotyczących konkursu oraz pomocy </a:t>
            </a:r>
            <a:r>
              <a:rPr lang="pl-PL" sz="1400" dirty="0" smtClean="0">
                <a:latin typeface="+mn-lt"/>
              </a:rPr>
              <a:t> w </a:t>
            </a:r>
            <a:r>
              <a:rPr lang="pl-PL" sz="1400" dirty="0">
                <a:latin typeface="+mn-lt"/>
              </a:rPr>
              <a:t>interpretacji postanowień niniejszego Regulaminu, </a:t>
            </a:r>
            <a:r>
              <a:rPr lang="pl-PL" sz="1400" dirty="0" smtClean="0">
                <a:latin typeface="+mn-lt"/>
              </a:rPr>
              <a:t>IP RPO WO 2014-2020 </a:t>
            </a:r>
            <a:r>
              <a:rPr lang="pl-PL" sz="1400" dirty="0">
                <a:latin typeface="+mn-lt"/>
              </a:rPr>
              <a:t>udziela indywidualnie odpowiedzi na </a:t>
            </a:r>
            <a:r>
              <a:rPr lang="pl-PL" sz="1400" dirty="0" smtClean="0">
                <a:latin typeface="+mn-lt"/>
              </a:rPr>
              <a:t>pytania wnioskodawcy</a:t>
            </a:r>
            <a:r>
              <a:rPr lang="pl-PL" sz="1400" dirty="0">
                <a:latin typeface="+mn-lt"/>
              </a:rPr>
              <a:t>. Zapytania do IOK można składać za pomocą</a:t>
            </a:r>
            <a:r>
              <a:rPr lang="pl-PL" sz="1400" dirty="0" smtClean="0">
                <a:latin typeface="+mn-lt"/>
              </a:rPr>
              <a:t>:</a:t>
            </a:r>
          </a:p>
          <a:p>
            <a:pPr algn="just"/>
            <a:endParaRPr lang="pl-PL" sz="1400" dirty="0">
              <a:latin typeface="+mn-lt"/>
            </a:endParaRPr>
          </a:p>
          <a:p>
            <a:r>
              <a:rPr lang="pl-PL" sz="1400" dirty="0">
                <a:latin typeface="+mn-lt"/>
              </a:rPr>
              <a:t> </a:t>
            </a:r>
            <a:r>
              <a:rPr lang="pl-PL" sz="1400" dirty="0"/>
              <a:t> </a:t>
            </a:r>
            <a:endParaRPr lang="pl-PL" sz="1400" dirty="0">
              <a:latin typeface="+mn-lt"/>
            </a:endParaRPr>
          </a:p>
          <a:p>
            <a:pPr lvl="0" algn="ctr"/>
            <a:r>
              <a:rPr lang="en-US" sz="1400" dirty="0">
                <a:latin typeface="+mn-lt"/>
              </a:rPr>
              <a:t>E – </a:t>
            </a:r>
            <a:r>
              <a:rPr lang="en-US" sz="1400" dirty="0" err="1">
                <a:latin typeface="+mn-lt"/>
              </a:rPr>
              <a:t>maila</a:t>
            </a:r>
            <a:r>
              <a:rPr lang="en-US" sz="1400" dirty="0">
                <a:latin typeface="+mn-lt"/>
              </a:rPr>
              <a:t>: punktefs@wup.opole.pl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Faksu: 77 44 16 599</a:t>
            </a:r>
          </a:p>
          <a:p>
            <a:pPr lvl="0" algn="ctr"/>
            <a:r>
              <a:rPr lang="pl-PL" sz="1400" dirty="0">
                <a:latin typeface="+mn-lt"/>
              </a:rPr>
              <a:t>Telefonu: 77 44 16 754</a:t>
            </a:r>
          </a:p>
          <a:p>
            <a:pPr lvl="0" algn="ctr"/>
            <a:r>
              <a:rPr lang="pl-PL" sz="1400" dirty="0">
                <a:latin typeface="+mn-lt"/>
              </a:rPr>
              <a:t>Bezpośrednio w siedzibie: </a:t>
            </a:r>
          </a:p>
          <a:p>
            <a:pPr algn="ctr"/>
            <a:r>
              <a:rPr lang="pl-PL" sz="1400" dirty="0">
                <a:latin typeface="+mn-lt"/>
              </a:rPr>
              <a:t> </a:t>
            </a:r>
          </a:p>
          <a:p>
            <a:pPr algn="ctr"/>
            <a:r>
              <a:rPr lang="pl-PL" sz="1400" b="1" dirty="0">
                <a:latin typeface="+mn-lt"/>
              </a:rPr>
              <a:t>Wojewódzki Urząd Pracy w Opolu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Punkt Informacyjny o EFS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Pokój nr 14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ul. Głogowska 25c 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45-315 Opole</a:t>
            </a:r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256" y="5949280"/>
            <a:ext cx="5760720" cy="57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859452" cy="599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algn="just"/>
            <a:r>
              <a:rPr lang="pl-PL" sz="1400" dirty="0" smtClean="0">
                <a:latin typeface="+mj-lt"/>
              </a:rPr>
              <a:t>O dofinansowanie w ramach konkursu mogą ubiegać się: </a:t>
            </a:r>
          </a:p>
          <a:p>
            <a:pPr algn="just"/>
            <a:endParaRPr lang="pl-PL" sz="1400" dirty="0" smtClean="0">
              <a:latin typeface="+mj-lt"/>
            </a:endParaRPr>
          </a:p>
          <a:p>
            <a:pPr marL="93662" algn="just"/>
            <a:r>
              <a:rPr lang="pl-PL" sz="1600" b="1" dirty="0" smtClean="0">
                <a:latin typeface="+mj-lt"/>
              </a:rPr>
              <a:t>Podmioty działające w obszarze wychowania przedszkolnego</a:t>
            </a:r>
            <a:r>
              <a:rPr lang="pl-PL" sz="1400" dirty="0" smtClean="0">
                <a:latin typeface="+mj-lt"/>
              </a:rPr>
              <a:t>.</a:t>
            </a:r>
          </a:p>
          <a:p>
            <a:pPr marL="93662" algn="just"/>
            <a:endParaRPr lang="pl-PL" sz="1400" dirty="0" smtClean="0">
              <a:latin typeface="+mj-lt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Poprzez podmioty działające w obszarze wychowania przedszkolnego rozumie się</a:t>
            </a:r>
            <a:r>
              <a:rPr lang="pl-PL" sz="1400" dirty="0" smtClean="0">
                <a:latin typeface="Calibri" panose="020F0502020204030204" pitchFamily="34" charset="0"/>
              </a:rPr>
              <a:t>: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działające na podstawie obowiązujących regulacji prawnych w zakresie wychowania </a:t>
            </a:r>
            <a:r>
              <a:rPr lang="pl-PL" sz="1400" dirty="0" smtClean="0">
                <a:latin typeface="Calibri" panose="020F0502020204030204" pitchFamily="34" charset="0"/>
              </a:rPr>
              <a:t>przedszkolnego </a:t>
            </a:r>
            <a:r>
              <a:rPr lang="pl-PL" sz="1400" dirty="0">
                <a:latin typeface="Calibri" panose="020F0502020204030204" pitchFamily="34" charset="0"/>
              </a:rPr>
              <a:t>i/lub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prowadzące działalność gospodarczą, której przeważający numer PKD odpowiada obszarowi wychowania przedszkolnego i/lub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posiadające w statucie lub w innym dokumencie (np. w umowie spółki) stanowiącym podstawę jego funkcjonowania zapisy o prowadzeniu działalności w  </a:t>
            </a:r>
            <a:r>
              <a:rPr lang="pl-PL" sz="1400" dirty="0" smtClean="0">
                <a:latin typeface="Calibri" panose="020F0502020204030204" pitchFamily="34" charset="0"/>
              </a:rPr>
              <a:t>obszarze </a:t>
            </a:r>
            <a:r>
              <a:rPr lang="pl-PL" sz="1400" dirty="0">
                <a:latin typeface="Calibri" panose="020F0502020204030204" pitchFamily="34" charset="0"/>
              </a:rPr>
              <a:t>wychowania przedszkolnego i/lub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podmioty, które w sprawozdaniu finansowym, sporządzonym na koniec roku obrachunkowego poprzedzającego rok złożenia wniosku o dofinansowanie, wykazują, iż przeważający przychód uzyskały z prowadzenia działalności </a:t>
            </a:r>
            <a:r>
              <a:rPr lang="pl-PL" sz="1400" dirty="0" smtClean="0">
                <a:latin typeface="Calibri" panose="020F0502020204030204" pitchFamily="34" charset="0"/>
              </a:rPr>
              <a:t/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w </a:t>
            </a:r>
            <a:r>
              <a:rPr lang="pl-PL" sz="1400" dirty="0">
                <a:latin typeface="Calibri" panose="020F0502020204030204" pitchFamily="34" charset="0"/>
              </a:rPr>
              <a:t>obszarze wychowania przedszkolnego.</a:t>
            </a:r>
            <a:endParaRPr lang="pl-PL" sz="1400" dirty="0" smtClean="0">
              <a:latin typeface="Calibri" panose="020F0502020204030204" pitchFamily="34" charset="0"/>
            </a:endParaRPr>
          </a:p>
          <a:p>
            <a:pPr marL="93662" algn="just"/>
            <a:endParaRPr lang="pl-PL" sz="1400" dirty="0">
              <a:latin typeface="Calibri" panose="020F0502020204030204" pitchFamily="34" charset="0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 smtClean="0">
              <a:latin typeface="+mj-lt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3356991"/>
            <a:ext cx="860619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 smtClean="0">
              <a:ea typeface="Times New Roman" panose="02020603050405020304" pitchFamily="18" charset="0"/>
            </a:endParaRPr>
          </a:p>
          <a:p>
            <a:pPr algn="just"/>
            <a:endParaRPr lang="pl-PL" sz="1400" dirty="0" smtClean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02399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534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3" name="Prostokąt 2"/>
          <p:cNvSpPr/>
          <p:nvPr/>
        </p:nvSpPr>
        <p:spPr>
          <a:xfrm>
            <a:off x="52921" y="1377235"/>
            <a:ext cx="875020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1400" b="1" dirty="0" smtClean="0">
                <a:latin typeface="+mj-lt"/>
                <a:ea typeface="Times New Roman" panose="02020603050405020304" pitchFamily="18" charset="0"/>
              </a:rPr>
              <a:t>W przypadku przedsiębiorstw </a:t>
            </a:r>
            <a:r>
              <a:rPr lang="pl-PL" sz="1400" dirty="0" smtClean="0">
                <a:latin typeface="+mj-lt"/>
                <a:ea typeface="Times New Roman" panose="02020603050405020304" pitchFamily="18" charset="0"/>
              </a:rPr>
              <a:t>- wnioskodawca prowadzi działalność gospodarczą na terenie województwa opolskiego tj. </a:t>
            </a:r>
            <a:r>
              <a:rPr lang="pl-PL" sz="1400" dirty="0">
                <a:latin typeface="+mn-lt"/>
              </a:rPr>
              <a:t>posiada główną siedzibę lub oddział lub miejsce prowadzenia </a:t>
            </a:r>
            <a:r>
              <a:rPr lang="pl-PL" sz="1400" dirty="0" smtClean="0">
                <a:latin typeface="+mn-lt"/>
              </a:rPr>
              <a:t>działalności.</a:t>
            </a:r>
            <a:endParaRPr lang="pl-PL" sz="1400" dirty="0" smtClean="0">
              <a:solidFill>
                <a:srgbClr val="FF0000"/>
              </a:solidFill>
              <a:latin typeface="Calibri"/>
            </a:endParaRPr>
          </a:p>
          <a:p>
            <a:pPr algn="just"/>
            <a:endParaRPr lang="pl-PL" sz="1400" dirty="0" smtClean="0">
              <a:latin typeface="+mj-lt"/>
            </a:endParaRPr>
          </a:p>
          <a:p>
            <a:pPr algn="just"/>
            <a:endParaRPr lang="pl-PL" sz="1400" dirty="0" smtClean="0">
              <a:latin typeface="+mj-lt"/>
            </a:endParaRPr>
          </a:p>
          <a:p>
            <a:pPr algn="ctr"/>
            <a:r>
              <a:rPr lang="pl-PL" sz="1400" b="1" dirty="0"/>
              <a:t>UWAGA</a:t>
            </a:r>
          </a:p>
          <a:p>
            <a:pPr algn="ctr"/>
            <a:r>
              <a:rPr lang="pl-PL" sz="1400" b="1" dirty="0" smtClean="0">
                <a:latin typeface="+mj-lt"/>
              </a:rPr>
              <a:t> </a:t>
            </a:r>
            <a:endParaRPr lang="pl-PL" sz="1400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1400" b="1" dirty="0" smtClean="0">
                <a:latin typeface="+mj-lt"/>
              </a:rPr>
              <a:t>Każdy Partner podobnie jak Wnioskodawca musi być podmiotem uprawnionym do ubiegania się o dofinansowanie w ramach poddziałania 9.1.3 </a:t>
            </a:r>
            <a:r>
              <a:rPr lang="pl-PL" sz="1400" b="1" i="1" dirty="0" smtClean="0">
                <a:latin typeface="+mj-lt"/>
              </a:rPr>
              <a:t>Wsparcie edukacji przedszkolnej</a:t>
            </a:r>
            <a:r>
              <a:rPr lang="pl-PL" sz="1400" b="1" dirty="0" smtClean="0">
                <a:latin typeface="+mj-lt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pl-PL" sz="1400" b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1400" b="1" dirty="0" smtClean="0">
                <a:latin typeface="Calibri" panose="020F0502020204030204" pitchFamily="34" charset="0"/>
              </a:rPr>
              <a:t>Działalność </a:t>
            </a:r>
            <a:r>
              <a:rPr lang="pl-PL" sz="1400" b="1" dirty="0">
                <a:latin typeface="Calibri" panose="020F0502020204030204" pitchFamily="34" charset="0"/>
              </a:rPr>
              <a:t>w obszarze edukacji przedszkolnej musi być prowadzona przez Wnioskodawcę  - oraz w przypadku projektu partnerskiego – również przez partnerów projektów – przez okres nie krótszy niż 6 </a:t>
            </a:r>
            <a:r>
              <a:rPr lang="pl-PL" sz="1400" b="1" dirty="0" smtClean="0">
                <a:latin typeface="Calibri" panose="020F0502020204030204" pitchFamily="34" charset="0"/>
              </a:rPr>
              <a:t>miesięcy </a:t>
            </a:r>
            <a:r>
              <a:rPr lang="pl-PL" sz="1400" b="1" dirty="0">
                <a:latin typeface="Calibri" panose="020F0502020204030204" pitchFamily="34" charset="0"/>
              </a:rPr>
              <a:t>przed dniem złożenia wniosku o dofinansowanie</a:t>
            </a:r>
            <a:r>
              <a:rPr lang="pl-PL" sz="1400" b="1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4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algn="just"/>
            <a:endParaRPr lang="pl-PL" sz="1400" b="1" dirty="0" smtClean="0">
              <a:latin typeface="+mj-lt"/>
            </a:endParaRPr>
          </a:p>
          <a:p>
            <a:pPr algn="just"/>
            <a:endParaRPr lang="pl-PL" sz="1400" b="1" dirty="0" smtClean="0">
              <a:latin typeface="+mj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pl-PL" sz="1400" b="1" dirty="0" smtClean="0">
                <a:latin typeface="Calibri" panose="020F0502020204030204" pitchFamily="34" charset="0"/>
              </a:rPr>
              <a:t>Dzieci </a:t>
            </a:r>
            <a:r>
              <a:rPr lang="pl-PL" sz="1400" b="1" dirty="0">
                <a:latin typeface="Calibri" panose="020F0502020204030204" pitchFamily="34" charset="0"/>
              </a:rPr>
              <a:t>w wieku przedszkolnym</a:t>
            </a:r>
            <a:r>
              <a:rPr lang="pl-PL" sz="1400" dirty="0">
                <a:latin typeface="Calibri" panose="020F0502020204030204" pitchFamily="34" charset="0"/>
              </a:rPr>
              <a:t>, określonym w ustawie z dnia </a:t>
            </a:r>
            <a:r>
              <a:rPr lang="pl-PL" sz="1400" dirty="0" smtClean="0">
                <a:latin typeface="Calibri" panose="020F0502020204030204" pitchFamily="34" charset="0"/>
              </a:rPr>
              <a:t>14 grudnia 2016r. Prawo Oświatowe </a:t>
            </a:r>
            <a:r>
              <a:rPr lang="pl-PL" sz="1400" dirty="0">
                <a:latin typeface="Calibri" panose="020F0502020204030204" pitchFamily="34" charset="0"/>
              </a:rPr>
              <a:t>(</a:t>
            </a:r>
            <a:r>
              <a:rPr lang="pl-PL" sz="1400" dirty="0" err="1">
                <a:latin typeface="Calibri" panose="020F0502020204030204" pitchFamily="34" charset="0"/>
              </a:rPr>
              <a:t>t.j</a:t>
            </a:r>
            <a:r>
              <a:rPr lang="pl-PL" sz="1400" dirty="0">
                <a:latin typeface="Calibri" panose="020F0502020204030204" pitchFamily="34" charset="0"/>
              </a:rPr>
              <a:t>. Dz. U. </a:t>
            </a:r>
            <a:r>
              <a:rPr lang="pl-PL" sz="1400" dirty="0" smtClean="0">
                <a:latin typeface="Calibri" panose="020F0502020204030204" pitchFamily="34" charset="0"/>
              </a:rPr>
              <a:t/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z 2018 r</a:t>
            </a:r>
            <a:r>
              <a:rPr lang="pl-PL" sz="1400" dirty="0">
                <a:latin typeface="Calibri" panose="020F0502020204030204" pitchFamily="34" charset="0"/>
              </a:rPr>
              <a:t>. poz. </a:t>
            </a:r>
            <a:r>
              <a:rPr lang="pl-PL" sz="1400" dirty="0" smtClean="0">
                <a:latin typeface="Calibri" panose="020F0502020204030204" pitchFamily="34" charset="0"/>
              </a:rPr>
              <a:t>996 </a:t>
            </a:r>
            <a:r>
              <a:rPr lang="pl-PL" sz="1400" dirty="0">
                <a:latin typeface="Calibri" panose="020F0502020204030204" pitchFamily="34" charset="0"/>
              </a:rPr>
              <a:t>z </a:t>
            </a:r>
            <a:r>
              <a:rPr lang="pl-PL" sz="1400" dirty="0" err="1">
                <a:latin typeface="Calibri" panose="020F0502020204030204" pitchFamily="34" charset="0"/>
              </a:rPr>
              <a:t>późn</a:t>
            </a:r>
            <a:r>
              <a:rPr lang="pl-PL" sz="1400" dirty="0">
                <a:latin typeface="Calibri" panose="020F0502020204030204" pitchFamily="34" charset="0"/>
              </a:rPr>
              <a:t>. zm.), </a:t>
            </a:r>
            <a:r>
              <a:rPr lang="pl-PL" sz="1400" b="1" dirty="0">
                <a:latin typeface="Calibri" panose="020F0502020204030204" pitchFamily="34" charset="0"/>
              </a:rPr>
              <a:t>uczęszczające do ośrodków wychowania przedszkolnego </a:t>
            </a:r>
            <a:r>
              <a:rPr lang="pl-PL" sz="1400" dirty="0">
                <a:latin typeface="Calibri" panose="020F0502020204030204" pitchFamily="34" charset="0"/>
              </a:rPr>
              <a:t>wskazanych w pkt. 2, </a:t>
            </a:r>
            <a:r>
              <a:rPr lang="pl-PL" sz="1400" dirty="0" smtClean="0">
                <a:latin typeface="Calibri" panose="020F0502020204030204" pitchFamily="34" charset="0"/>
              </a:rPr>
              <a:t/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w </a:t>
            </a:r>
            <a:r>
              <a:rPr lang="pl-PL" sz="1400" dirty="0">
                <a:latin typeface="Calibri" panose="020F0502020204030204" pitchFamily="34" charset="0"/>
              </a:rPr>
              <a:t>tym z grup </a:t>
            </a:r>
            <a:r>
              <a:rPr lang="pl-PL" sz="1400" dirty="0" err="1">
                <a:latin typeface="Calibri" panose="020F0502020204030204" pitchFamily="34" charset="0"/>
              </a:rPr>
              <a:t>defaworyzowanych</a:t>
            </a:r>
            <a:r>
              <a:rPr lang="pl-PL" sz="1400" dirty="0">
                <a:latin typeface="Calibri" panose="020F0502020204030204" pitchFamily="34" charset="0"/>
              </a:rPr>
              <a:t> i ich rodzice/opiekunowie;</a:t>
            </a:r>
          </a:p>
          <a:p>
            <a:pPr marL="342900" lvl="0" indent="-342900" algn="just">
              <a:buFont typeface="+mj-lt"/>
              <a:buAutoNum type="arabicPeriod"/>
              <a:tabLst>
                <a:tab pos="354013" algn="l"/>
              </a:tabLst>
            </a:pPr>
            <a:endParaRPr lang="pl-PL" sz="1400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Calibri" panose="020F0502020204030204" pitchFamily="34" charset="0"/>
              </a:rPr>
              <a:t>Istniejące </a:t>
            </a:r>
            <a:r>
              <a:rPr lang="pl-PL" sz="1400" b="1" dirty="0">
                <a:latin typeface="Calibri" panose="020F0502020204030204" pitchFamily="34" charset="0"/>
              </a:rPr>
              <a:t>i nowo utworzone ośrodki wychowania przedszkolnego</a:t>
            </a:r>
            <a:r>
              <a:rPr lang="pl-PL" sz="1400" dirty="0">
                <a:latin typeface="Calibri" panose="020F0502020204030204" pitchFamily="34" charset="0"/>
              </a:rPr>
              <a:t>, w tym specjalne i integracyjne;</a:t>
            </a:r>
          </a:p>
          <a:p>
            <a:pPr lvl="0" algn="just"/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Calibri" panose="020F0502020204030204" pitchFamily="34" charset="0"/>
              </a:rPr>
              <a:t>Nauczyciele </a:t>
            </a:r>
            <a:r>
              <a:rPr lang="pl-PL" sz="1400" b="1" dirty="0">
                <a:latin typeface="Calibri" panose="020F0502020204030204" pitchFamily="34" charset="0"/>
              </a:rPr>
              <a:t>zatrudnieni w ośrodkach wychowania przedszkolnego</a:t>
            </a:r>
            <a:r>
              <a:rPr lang="pl-PL" sz="1400" dirty="0">
                <a:latin typeface="Calibri" panose="020F0502020204030204" pitchFamily="34" charset="0"/>
              </a:rPr>
              <a:t>, w tym w specjalnych i </a:t>
            </a:r>
            <a:r>
              <a:rPr lang="pl-PL" sz="1400" dirty="0" smtClean="0">
                <a:latin typeface="Calibri" panose="020F0502020204030204" pitchFamily="34" charset="0"/>
              </a:rPr>
              <a:t>integracyjnych.</a:t>
            </a: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/>
            <a:endParaRPr lang="pl-PL" sz="1400" baseline="30000" dirty="0" smtClean="0"/>
          </a:p>
          <a:p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27227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234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96897" y="1062593"/>
            <a:ext cx="875020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Przedmiot </a:t>
            </a:r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konkursu - typ </a:t>
            </a:r>
            <a:r>
              <a:rPr lang="pl-PL" altLang="pl-PL" sz="2000" b="1" u="sng" dirty="0" smtClean="0">
                <a:latin typeface="+mn-lt"/>
                <a:cs typeface="Arial" panose="020B0604020202020204" pitchFamily="34" charset="0"/>
              </a:rPr>
              <a:t>projektów</a:t>
            </a:r>
          </a:p>
          <a:p>
            <a:pPr algn="just"/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pl-PL" altLang="pl-PL" sz="1400" dirty="0" smtClean="0">
                <a:latin typeface="+mj-lt"/>
                <a:cs typeface="Times New Roman" pitchFamily="18" charset="0"/>
              </a:rPr>
              <a:t>Przedmiotem konkursu jest jeden typ projektu:</a:t>
            </a:r>
          </a:p>
          <a:p>
            <a:pPr algn="just"/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b="1" dirty="0" smtClean="0">
                <a:latin typeface="Calibri" panose="020F0502020204030204" pitchFamily="34" charset="0"/>
              </a:rPr>
              <a:t>Zwiększenie </a:t>
            </a:r>
            <a:r>
              <a:rPr lang="pl-PL" sz="1400" b="1" dirty="0">
                <a:latin typeface="Calibri" panose="020F0502020204030204" pitchFamily="34" charset="0"/>
              </a:rPr>
              <a:t>dostępu do wysokiej jakości edukacji przedszkolnej </a:t>
            </a:r>
            <a:r>
              <a:rPr lang="pl-PL" sz="1400" dirty="0" smtClean="0">
                <a:latin typeface="Calibri" panose="020F0502020204030204" pitchFamily="34" charset="0"/>
              </a:rPr>
              <a:t>poprzez</a:t>
            </a:r>
            <a:r>
              <a:rPr lang="pl-PL" sz="1400" dirty="0" smtClean="0">
                <a:latin typeface="+mj-lt"/>
              </a:rPr>
              <a:t>:</a:t>
            </a:r>
            <a:endParaRPr lang="pl-PL" sz="1400" dirty="0" smtClean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endParaRPr lang="pl-PL" sz="1400" dirty="0" smtClean="0">
              <a:latin typeface="+mj-lt"/>
            </a:endParaRPr>
          </a:p>
          <a:p>
            <a:pPr marL="447675" lvl="0" indent="-447675" algn="just"/>
            <a:r>
              <a:rPr lang="pl-PL" sz="1400" dirty="0" smtClean="0">
                <a:latin typeface="+mj-lt"/>
              </a:rPr>
              <a:t>       </a:t>
            </a:r>
            <a:r>
              <a:rPr lang="pl-PL" sz="1400" b="1" dirty="0" smtClean="0">
                <a:latin typeface="+mj-lt"/>
              </a:rPr>
              <a:t>a)</a:t>
            </a:r>
            <a:r>
              <a:rPr lang="pl-PL" sz="1400" dirty="0" smtClean="0">
                <a:latin typeface="+mj-lt"/>
              </a:rPr>
              <a:t> </a:t>
            </a:r>
            <a:r>
              <a:rPr lang="pl-PL" sz="1400" b="1" dirty="0">
                <a:latin typeface="Calibri" panose="020F0502020204030204" pitchFamily="34" charset="0"/>
              </a:rPr>
              <a:t>rozszerzenie oferty ośrodków wychowania przedszkolnego o zajęcia dodatkowe bez konieczności jednoczesnej </a:t>
            </a:r>
            <a:r>
              <a:rPr lang="pl-PL" sz="1400" b="1" dirty="0" smtClean="0">
                <a:latin typeface="Calibri" panose="020F0502020204030204" pitchFamily="34" charset="0"/>
              </a:rPr>
              <a:t>          realizacji </a:t>
            </a:r>
            <a:r>
              <a:rPr lang="pl-PL" sz="1400" b="1" dirty="0">
                <a:latin typeface="Calibri" panose="020F0502020204030204" pitchFamily="34" charset="0"/>
              </a:rPr>
              <a:t>zakresu wsparcia</a:t>
            </a:r>
            <a:r>
              <a:rPr lang="pl-PL" sz="1400" dirty="0">
                <a:latin typeface="Calibri" panose="020F0502020204030204" pitchFamily="34" charset="0"/>
              </a:rPr>
              <a:t>, o którym mowa w pkt 1 c) i d</a:t>
            </a:r>
            <a:r>
              <a:rPr lang="pl-PL" sz="1400" dirty="0" smtClean="0">
                <a:latin typeface="Calibri" panose="020F0502020204030204" pitchFamily="34" charset="0"/>
              </a:rPr>
              <a:t>)</a:t>
            </a:r>
            <a:r>
              <a:rPr lang="pl-PL" sz="1400" baseline="30000" dirty="0"/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:</a:t>
            </a:r>
            <a:endParaRPr lang="pl-PL" sz="1400" dirty="0" smtClean="0">
              <a:latin typeface="Calibri" panose="020F0502020204030204" pitchFamily="34" charset="0"/>
            </a:endParaRPr>
          </a:p>
          <a:p>
            <a:pPr marL="447675" lvl="0" indent="-447675" algn="just"/>
            <a:endParaRPr lang="pl-PL" sz="1400" dirty="0" smtClean="0">
              <a:latin typeface="Calibri" panose="020F0502020204030204" pitchFamily="34" charset="0"/>
            </a:endParaRPr>
          </a:p>
          <a:p>
            <a:pPr marL="847725" lvl="0" indent="-400050" algn="just">
              <a:buAutoNum type="romanLcPeriod"/>
            </a:pPr>
            <a:r>
              <a:rPr lang="pl-PL" sz="1400" dirty="0" smtClean="0">
                <a:latin typeface="Calibri" panose="020F0502020204030204" pitchFamily="34" charset="0"/>
              </a:rPr>
              <a:t>podnoszące </a:t>
            </a:r>
            <a:r>
              <a:rPr lang="pl-PL" sz="1400" dirty="0">
                <a:latin typeface="Calibri" panose="020F0502020204030204" pitchFamily="34" charset="0"/>
              </a:rPr>
              <a:t>jakość edukacji przedszkolnej w zakresie kształcenia i rozwijania u dzieci w wieku przedszkolnym </a:t>
            </a:r>
            <a:r>
              <a:rPr lang="pl-PL" sz="1400" dirty="0" smtClean="0">
                <a:latin typeface="Calibri" panose="020F0502020204030204" pitchFamily="34" charset="0"/>
              </a:rPr>
              <a:t> kompetencji </a:t>
            </a:r>
            <a:r>
              <a:rPr lang="pl-PL" sz="1400" dirty="0">
                <a:latin typeface="Calibri" panose="020F0502020204030204" pitchFamily="34" charset="0"/>
              </a:rPr>
              <a:t>kluczowych </a:t>
            </a:r>
            <a:r>
              <a:rPr lang="pl-PL" sz="1400" dirty="0" smtClean="0">
                <a:latin typeface="Calibri" panose="020F0502020204030204" pitchFamily="34" charset="0"/>
              </a:rPr>
              <a:t>oraz umiejętności uniwersalnych niezbędnych na rynku pracy,</a:t>
            </a:r>
          </a:p>
          <a:p>
            <a:pPr marL="847725" lvl="0" indent="-400050" algn="just">
              <a:buAutoNum type="romanLcPeriod"/>
            </a:pPr>
            <a:endParaRPr lang="pl-PL" sz="1400" dirty="0">
              <a:latin typeface="Calibri" panose="020F0502020204030204" pitchFamily="34" charset="0"/>
            </a:endParaRPr>
          </a:p>
          <a:p>
            <a:pPr marL="801688" lvl="0" indent="-354013" algn="just"/>
            <a:r>
              <a:rPr lang="pl-PL" sz="1400" dirty="0" smtClean="0">
                <a:latin typeface="Calibri" panose="020F0502020204030204" pitchFamily="34" charset="0"/>
              </a:rPr>
              <a:t>ii.      wyrównujące </a:t>
            </a:r>
            <a:r>
              <a:rPr lang="pl-PL" sz="1400" dirty="0">
                <a:latin typeface="Calibri" panose="020F0502020204030204" pitchFamily="34" charset="0"/>
              </a:rPr>
              <a:t>szanse edukacyjne dzieci w wieku przedszkolnym </a:t>
            </a:r>
            <a:r>
              <a:rPr lang="pl-PL" sz="1400" dirty="0" smtClean="0">
                <a:latin typeface="Calibri" panose="020F0502020204030204" pitchFamily="34" charset="0"/>
              </a:rPr>
              <a:t>w </a:t>
            </a:r>
            <a:r>
              <a:rPr lang="pl-PL" sz="1400" dirty="0">
                <a:latin typeface="Calibri" panose="020F0502020204030204" pitchFamily="34" charset="0"/>
              </a:rPr>
              <a:t>zakresie stwierdzonych deficytów i/lub uwzględniające indywidualizację pracy z dzieckiem </a:t>
            </a:r>
            <a:r>
              <a:rPr lang="pl-PL" sz="1400" dirty="0" smtClean="0">
                <a:latin typeface="Calibri" panose="020F0502020204030204" pitchFamily="34" charset="0"/>
              </a:rPr>
              <a:t>w wieku przedszkolnych, w </a:t>
            </a:r>
            <a:r>
              <a:rPr lang="pl-PL" sz="1400" dirty="0">
                <a:latin typeface="Calibri" panose="020F0502020204030204" pitchFamily="34" charset="0"/>
              </a:rPr>
              <a:t>tym o specjalnych potrzebach edukacyjnych; </a:t>
            </a:r>
          </a:p>
          <a:p>
            <a:pPr algn="ctr"/>
            <a:endParaRPr lang="pl-PL" sz="1400" b="1" dirty="0" smtClean="0">
              <a:latin typeface="+mn-lt"/>
            </a:endParaRPr>
          </a:p>
          <a:p>
            <a:pPr algn="ctr"/>
            <a:r>
              <a:rPr lang="pl-PL" sz="1600" b="1" dirty="0" smtClean="0">
                <a:latin typeface="+mn-lt"/>
              </a:rPr>
              <a:t>UWAGA</a:t>
            </a:r>
            <a:endParaRPr lang="pl-PL" sz="1600" b="1" dirty="0">
              <a:latin typeface="+mn-lt"/>
            </a:endParaRPr>
          </a:p>
          <a:p>
            <a:pPr lvl="0" algn="ctr"/>
            <a:endParaRPr lang="pl-PL" sz="800" b="1" dirty="0">
              <a:latin typeface="+mn-lt"/>
            </a:endParaRPr>
          </a:p>
          <a:p>
            <a:pPr marL="93663" lvl="0" indent="-93663" algn="ctr">
              <a:lnSpc>
                <a:spcPct val="150000"/>
              </a:lnSpc>
            </a:pPr>
            <a:r>
              <a:rPr lang="pl-PL" sz="1200" b="1" baseline="68000" dirty="0" smtClean="0">
                <a:latin typeface="+mn-lt"/>
              </a:rPr>
              <a:t> </a:t>
            </a:r>
            <a:r>
              <a:rPr lang="pl-PL" sz="1200" b="1" dirty="0" smtClean="0">
                <a:latin typeface="+mn-lt"/>
              </a:rPr>
              <a:t> </a:t>
            </a:r>
            <a:r>
              <a:rPr lang="pl-PL" sz="1400" b="1" dirty="0" smtClean="0">
                <a:latin typeface="+mn-lt"/>
              </a:rPr>
              <a:t>Działania określone w pkt 1, lit. b), e), f) nie mogą być realizowane jako odrębny typ projektu. Interwencję określoną </a:t>
            </a:r>
            <a:r>
              <a:rPr lang="pl-PL" sz="1400" b="1" dirty="0" smtClean="0">
                <a:latin typeface="+mn-lt"/>
              </a:rPr>
              <a:t>w ww. lit. należy </a:t>
            </a:r>
            <a:r>
              <a:rPr lang="pl-PL" sz="1400" b="1" dirty="0" smtClean="0">
                <a:latin typeface="+mn-lt"/>
              </a:rPr>
              <a:t>łączyć </a:t>
            </a:r>
            <a:r>
              <a:rPr lang="pl-PL" sz="1400" b="1" dirty="0" smtClean="0">
                <a:latin typeface="+mn-lt"/>
              </a:rPr>
              <a:t>z </a:t>
            </a:r>
            <a:r>
              <a:rPr lang="pl-PL" sz="1400" b="1" dirty="0" smtClean="0">
                <a:latin typeface="+mn-lt"/>
              </a:rPr>
              <a:t>działaniami określonymi w lit. a) i/lub c) i/lub d). </a:t>
            </a:r>
            <a:endParaRPr lang="pl-PL" sz="1400" b="1" dirty="0" smtClean="0">
              <a:latin typeface="+mn-lt"/>
            </a:endParaRPr>
          </a:p>
          <a:p>
            <a:pPr marL="93663" lvl="0" indent="-93663" algn="ctr">
              <a:lnSpc>
                <a:spcPct val="150000"/>
              </a:lnSpc>
            </a:pPr>
            <a:r>
              <a:rPr lang="pl-PL" sz="1400" b="1" dirty="0" smtClean="0">
                <a:latin typeface="+mn-lt"/>
              </a:rPr>
              <a:t>Beneficjent </a:t>
            </a:r>
            <a:r>
              <a:rPr lang="pl-PL" sz="1400" b="1" dirty="0" smtClean="0">
                <a:latin typeface="+mn-lt"/>
              </a:rPr>
              <a:t>może zrezygnować ze stosowania się do powyższego wymogu pod warunkiem, że zapewni realizację jednego z działań określonych w lit. a)/ c)/ d) poza projektem.</a:t>
            </a:r>
          </a:p>
          <a:p>
            <a:pPr marL="93663" lvl="0" indent="-93663" algn="just"/>
            <a:endParaRPr lang="pl-PL" altLang="pl-PL" sz="1200" dirty="0" smtClean="0">
              <a:latin typeface="+mn-lt"/>
              <a:cs typeface="Times New Roman" pitchFamily="18" charset="0"/>
            </a:endParaRPr>
          </a:p>
          <a:p>
            <a:pPr algn="just"/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8444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765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lvl="0" indent="-177800" algn="just"/>
            <a:r>
              <a:rPr lang="pl-PL" sz="1400" b="1" dirty="0" smtClean="0">
                <a:latin typeface="Calibri" panose="020F0502020204030204" pitchFamily="34" charset="0"/>
              </a:rPr>
              <a:t>b</a:t>
            </a:r>
            <a:r>
              <a:rPr lang="pl-PL" sz="1400" b="1" dirty="0" smtClean="0">
                <a:latin typeface="Calibri" panose="020F0502020204030204" pitchFamily="34" charset="0"/>
              </a:rPr>
              <a:t>)</a:t>
            </a:r>
            <a:r>
              <a:rPr lang="pl-PL" sz="1400" dirty="0"/>
              <a:t> </a:t>
            </a:r>
            <a:r>
              <a:rPr lang="pl-PL" sz="1400" b="1" dirty="0">
                <a:latin typeface="Calibri" panose="020F0502020204030204" pitchFamily="34" charset="0"/>
              </a:rPr>
              <a:t>doskonalenie umiejętności, kompetencji lub kwalifikacji nauczycieli ośrodków wychowania przedszkolnego do pracy z dziećmi w wieku przedszkolnym </a:t>
            </a:r>
            <a:r>
              <a:rPr lang="pl-PL" sz="1400" dirty="0">
                <a:latin typeface="Calibri" panose="020F0502020204030204" pitchFamily="34" charset="0"/>
              </a:rPr>
              <a:t>bez konieczności jednoczesnej realizacji zakresu wsparcia, o którym mowa w pkt 1 c) i d</a:t>
            </a:r>
            <a:r>
              <a:rPr lang="pl-PL" sz="1400" dirty="0" smtClean="0">
                <a:latin typeface="Calibri" panose="020F0502020204030204" pitchFamily="34" charset="0"/>
              </a:rPr>
              <a:t>)</a:t>
            </a:r>
            <a:r>
              <a:rPr lang="pl-PL" sz="1400" baseline="30000" dirty="0"/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, w zakresie:</a:t>
            </a:r>
          </a:p>
          <a:p>
            <a:pPr marL="447675" lvl="0" indent="-177800" algn="just"/>
            <a:endParaRPr lang="pl-PL" sz="1400" dirty="0" smtClean="0">
              <a:latin typeface="Calibri" panose="020F0502020204030204" pitchFamily="34" charset="0"/>
            </a:endParaRPr>
          </a:p>
          <a:p>
            <a:pPr marL="628650" lvl="0" indent="-180975" algn="just">
              <a:buAutoNum type="romanLcPeriod"/>
            </a:pPr>
            <a:r>
              <a:rPr lang="pl-PL" sz="1400" dirty="0" smtClean="0">
                <a:latin typeface="Calibri" panose="020F0502020204030204" pitchFamily="34" charset="0"/>
              </a:rPr>
              <a:t>stosowania </a:t>
            </a:r>
            <a:r>
              <a:rPr lang="pl-PL" sz="1400" dirty="0">
                <a:latin typeface="Calibri" panose="020F0502020204030204" pitchFamily="34" charset="0"/>
              </a:rPr>
              <a:t>metod i form organizacyjnych sprzyjających kształtowaniu i rozwijaniu u dzieci w wieku przedszkolnym kompetencji kluczowych </a:t>
            </a:r>
            <a:r>
              <a:rPr lang="pl-PL" sz="1400" dirty="0" smtClean="0">
                <a:latin typeface="Calibri" panose="020F0502020204030204" pitchFamily="34" charset="0"/>
              </a:rPr>
              <a:t>oraz umiejętności uniwersalnych niezbędnych na rynku pracy,</a:t>
            </a:r>
          </a:p>
          <a:p>
            <a:pPr marL="447675" lvl="0" algn="just"/>
            <a:endParaRPr lang="pl-PL" sz="1400" dirty="0">
              <a:latin typeface="Calibri" panose="020F0502020204030204" pitchFamily="34" charset="0"/>
            </a:endParaRPr>
          </a:p>
          <a:p>
            <a:pPr marL="625475" lvl="0" indent="-177800" algn="just"/>
            <a:r>
              <a:rPr lang="pl-PL" sz="1400" dirty="0" smtClean="0">
                <a:latin typeface="Calibri" panose="020F0502020204030204" pitchFamily="34" charset="0"/>
              </a:rPr>
              <a:t>ii. wyrównywania </a:t>
            </a:r>
            <a:r>
              <a:rPr lang="pl-PL" sz="1400" dirty="0">
                <a:latin typeface="Calibri" panose="020F0502020204030204" pitchFamily="34" charset="0"/>
              </a:rPr>
              <a:t>stwierdzonych deficytów, w tym w szczególności z dziećmi ze specjalnymi potrzebami </a:t>
            </a:r>
            <a:r>
              <a:rPr lang="pl-PL" sz="1400" dirty="0" smtClean="0">
                <a:latin typeface="Calibri" panose="020F0502020204030204" pitchFamily="34" charset="0"/>
              </a:rPr>
              <a:t> edukacyjnymi </a:t>
            </a:r>
            <a:r>
              <a:rPr lang="pl-PL" sz="1400" dirty="0">
                <a:latin typeface="Calibri" panose="020F0502020204030204" pitchFamily="34" charset="0"/>
              </a:rPr>
              <a:t>oraz w zakresie współpracy nauczycieli z rodzicami, w tym radzenia sobie w sytuacjach trudnych;</a:t>
            </a:r>
          </a:p>
          <a:p>
            <a:pPr marL="447675" lvl="0" indent="-177800"/>
            <a:r>
              <a:rPr lang="pl-PL" sz="1400" dirty="0" smtClean="0">
                <a:latin typeface="Calibri" panose="020F0502020204030204" pitchFamily="34" charset="0"/>
              </a:rPr>
              <a:t>  </a:t>
            </a:r>
            <a:endParaRPr lang="pl-PL" sz="1400" dirty="0">
              <a:latin typeface="Calibri" panose="020F0502020204030204" pitchFamily="34" charset="0"/>
            </a:endParaRPr>
          </a:p>
          <a:p>
            <a:pPr marL="541338" indent="-541338" algn="just"/>
            <a:r>
              <a:rPr lang="pl-PL" sz="1400" b="1" dirty="0" smtClean="0">
                <a:latin typeface="+mn-lt"/>
              </a:rPr>
              <a:t>       c</a:t>
            </a:r>
            <a:r>
              <a:rPr lang="pl-PL" sz="1400" b="1" dirty="0">
                <a:latin typeface="+mn-lt"/>
              </a:rPr>
              <a:t>)</a:t>
            </a:r>
            <a:r>
              <a:rPr lang="pl-PL" sz="1400" dirty="0">
                <a:latin typeface="+mn-lt"/>
              </a:rPr>
              <a:t>  </a:t>
            </a:r>
            <a:r>
              <a:rPr lang="pl-PL" sz="1400" b="1" dirty="0">
                <a:latin typeface="Calibri" panose="020F0502020204030204" pitchFamily="34" charset="0"/>
              </a:rPr>
              <a:t>dostosowanie istniejących miejsc wychowania przedszkolnego do potrzeb dzieci z niepełnosprawnościami lub  realizacja dodatkowej oferty edukacyjnej i specjalistycznej</a:t>
            </a:r>
            <a:r>
              <a:rPr lang="pl-PL" sz="1400" dirty="0">
                <a:latin typeface="Calibri" panose="020F0502020204030204" pitchFamily="34" charset="0"/>
              </a:rPr>
              <a:t> umożliwiającej dziecku z niepełnosprawnością udział w wychowaniu przedszkolnym poprzez wyrównywanie deficytu wynikającego z niepełnosprawności</a:t>
            </a:r>
            <a:r>
              <a:rPr lang="pl-PL" sz="1400" dirty="0" smtClean="0">
                <a:latin typeface="Calibri" panose="020F0502020204030204" pitchFamily="34" charset="0"/>
              </a:rPr>
              <a:t>;</a:t>
            </a:r>
          </a:p>
          <a:p>
            <a:pPr marL="541338" indent="-541338" algn="just"/>
            <a:endParaRPr lang="pl-PL" sz="1400" dirty="0" smtClean="0">
              <a:latin typeface="Calibri" panose="020F0502020204030204" pitchFamily="34" charset="0"/>
            </a:endParaRPr>
          </a:p>
          <a:p>
            <a:pPr marL="447675" indent="-447675"/>
            <a:r>
              <a:rPr lang="pl-PL" sz="1400" b="1" dirty="0" smtClean="0">
                <a:latin typeface="Calibri" panose="020F0502020204030204" pitchFamily="34" charset="0"/>
              </a:rPr>
              <a:t>       d</a:t>
            </a:r>
            <a:r>
              <a:rPr lang="pl-PL" sz="1400" b="1" dirty="0">
                <a:latin typeface="Calibri" panose="020F0502020204030204" pitchFamily="34" charset="0"/>
              </a:rPr>
              <a:t>)</a:t>
            </a: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b="1" dirty="0">
                <a:latin typeface="Calibri" panose="020F0502020204030204" pitchFamily="34" charset="0"/>
              </a:rPr>
              <a:t>tworzenie nowych miejsc wychowania przedszkolnego</a:t>
            </a:r>
            <a:r>
              <a:rPr lang="pl-PL" sz="1400" dirty="0">
                <a:latin typeface="Calibri" panose="020F0502020204030204" pitchFamily="34" charset="0"/>
              </a:rPr>
              <a:t>, w tym miejsc wychowania przedszkolnego dostosowanych do potrzeb dzieci z niepełnosprawnościami, w istniejących lub nowoutworzonych ośrodkach wychowania przedszkolnego (również specjalnych i integracyjnych);</a:t>
            </a:r>
          </a:p>
          <a:p>
            <a:pPr marL="447675" lvl="0" indent="-447675"/>
            <a:endParaRPr lang="pl-PL" sz="1400" dirty="0"/>
          </a:p>
          <a:p>
            <a:pPr lvl="0"/>
            <a:endParaRPr lang="pl-PL" sz="1400" dirty="0" smtClean="0"/>
          </a:p>
          <a:p>
            <a:pPr lvl="0"/>
            <a:endParaRPr lang="pl-PL" sz="1400" dirty="0"/>
          </a:p>
          <a:p>
            <a:pPr algn="just"/>
            <a:endParaRPr lang="pl-PL" altLang="pl-PL" sz="1400" dirty="0" smtClean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5" y="595237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637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11672</TotalTime>
  <Words>2937</Words>
  <Application>Microsoft Office PowerPoint</Application>
  <PresentationFormat>Pokaz na ekranie (4:3)</PresentationFormat>
  <Paragraphs>591</Paragraphs>
  <Slides>41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41</vt:i4>
      </vt:variant>
    </vt:vector>
  </HeadingPairs>
  <TitlesOfParts>
    <vt:vector size="48" baseType="lpstr">
      <vt:lpstr>Arial</vt:lpstr>
      <vt:lpstr>Calibri</vt:lpstr>
      <vt:lpstr>Times New Roman</vt:lpstr>
      <vt:lpstr>TimesNewRoman</vt:lpstr>
      <vt:lpstr>Wingdings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Katarznya Bajer</cp:lastModifiedBy>
  <cp:revision>1086</cp:revision>
  <cp:lastPrinted>2018-11-06T09:44:30Z</cp:lastPrinted>
  <dcterms:created xsi:type="dcterms:W3CDTF">2013-10-01T06:15:47Z</dcterms:created>
  <dcterms:modified xsi:type="dcterms:W3CDTF">2018-11-06T13:31:34Z</dcterms:modified>
</cp:coreProperties>
</file>